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44"/>
  </p:notesMasterIdLst>
  <p:handoutMasterIdLst>
    <p:handoutMasterId r:id="rId45"/>
  </p:handoutMasterIdLst>
  <p:sldIdLst>
    <p:sldId id="256" r:id="rId5"/>
    <p:sldId id="277" r:id="rId6"/>
    <p:sldId id="294" r:id="rId7"/>
    <p:sldId id="320" r:id="rId8"/>
    <p:sldId id="322" r:id="rId9"/>
    <p:sldId id="363" r:id="rId10"/>
    <p:sldId id="312" r:id="rId11"/>
    <p:sldId id="375" r:id="rId12"/>
    <p:sldId id="360" r:id="rId13"/>
    <p:sldId id="376" r:id="rId14"/>
    <p:sldId id="362" r:id="rId15"/>
    <p:sldId id="321" r:id="rId16"/>
    <p:sldId id="354" r:id="rId17"/>
    <p:sldId id="342" r:id="rId18"/>
    <p:sldId id="355" r:id="rId19"/>
    <p:sldId id="343" r:id="rId20"/>
    <p:sldId id="345" r:id="rId21"/>
    <p:sldId id="346" r:id="rId22"/>
    <p:sldId id="300" r:id="rId23"/>
    <p:sldId id="301" r:id="rId24"/>
    <p:sldId id="358" r:id="rId25"/>
    <p:sldId id="348" r:id="rId26"/>
    <p:sldId id="349" r:id="rId27"/>
    <p:sldId id="350" r:id="rId28"/>
    <p:sldId id="359" r:id="rId29"/>
    <p:sldId id="351" r:id="rId30"/>
    <p:sldId id="310" r:id="rId31"/>
    <p:sldId id="353" r:id="rId32"/>
    <p:sldId id="364" r:id="rId33"/>
    <p:sldId id="365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19" r:id="rId43"/>
  </p:sldIdLst>
  <p:sldSz cx="12192000" cy="6858000"/>
  <p:notesSz cx="6797675" cy="987425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orient="horz" pos="43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EAED"/>
    <a:srgbClr val="33CCFF"/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84"/>
      </p:cViewPr>
      <p:guideLst>
        <p:guide orient="horz" pos="845"/>
        <p:guide pos="7355"/>
        <p:guide orient="horz" pos="43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C1-4E0F-801B-AFC66FF6891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C1-4E0F-801B-AFC66FF6891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C1-4E0F-801B-AFC66FF6891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CC1-4E0F-801B-AFC66FF6891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CC1-4E0F-801B-AFC66FF6891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CC1-4E0F-801B-AFC66FF6891C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CC1-4E0F-801B-AFC66FF6891C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CC1-4E0F-801B-AFC66FF6891C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CC1-4E0F-801B-AFC66FF6891C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CC1-4E0F-801B-AFC66FF689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Жилой фонд</c:v>
                </c:pt>
                <c:pt idx="1">
                  <c:v>капитальный ремонт</c:v>
                </c:pt>
                <c:pt idx="2">
                  <c:v>благоустройство и содержание территории</c:v>
                </c:pt>
                <c:pt idx="3">
                  <c:v>социальная сфера</c:v>
                </c:pt>
                <c:pt idx="4">
                  <c:v>транспорт</c:v>
                </c:pt>
                <c:pt idx="5">
                  <c:v>безопасность и охрана правопорядка </c:v>
                </c:pt>
                <c:pt idx="6">
                  <c:v>градостроительство</c:v>
                </c:pt>
                <c:pt idx="7">
                  <c:v>отклики на деятельность руководства</c:v>
                </c:pt>
                <c:pt idx="8">
                  <c:v>торговля и бытовое обслуживание</c:v>
                </c:pt>
                <c:pt idx="9">
                  <c:v>имущественно-земельные отношения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296</c:v>
                </c:pt>
                <c:pt idx="1">
                  <c:v>21</c:v>
                </c:pt>
                <c:pt idx="2">
                  <c:v>157</c:v>
                </c:pt>
                <c:pt idx="3">
                  <c:v>40</c:v>
                </c:pt>
                <c:pt idx="4">
                  <c:v>29</c:v>
                </c:pt>
                <c:pt idx="5">
                  <c:v>6</c:v>
                </c:pt>
                <c:pt idx="6">
                  <c:v>38</c:v>
                </c:pt>
                <c:pt idx="7">
                  <c:v>10</c:v>
                </c:pt>
                <c:pt idx="8">
                  <c:v>16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4D-459A-AD83-E85100FC992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308102-B78F-4A24-87CA-5FA0033B6135}" type="datetime1">
              <a:rPr lang="ru-RU" smtClean="0"/>
              <a:t>25.03.2024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F9A36D-7FAC-478F-9944-F324014F6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28365-CBBA-496F-854A-132A4D03B664}" type="datetime1">
              <a:rPr lang="ru-RU" smtClean="0"/>
              <a:pPr/>
              <a:t>25.03.2024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B9A9E5-4F7F-4A7D-9DE1-89923232926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252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799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310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59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460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486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905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1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756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343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0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788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701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995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577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2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18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671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356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565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34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6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48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25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829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90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56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72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49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rtlCol="0" anchor="b">
            <a:noAutofit/>
          </a:bodyPr>
          <a:lstStyle>
            <a:lvl1pPr algn="l">
              <a:defRPr sz="3600" cap="all" spc="150" baseline="0"/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8" name="Графический объект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Графический объект 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 rtlCol="0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933700" y="3834606"/>
            <a:ext cx="3924300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410173" y="3834606"/>
            <a:ext cx="3943627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ический объект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7" name="Текст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Дата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24" name="Номер слайда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8749" y="1361938"/>
            <a:ext cx="6765925" cy="496888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иаграмма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2286002"/>
            <a:ext cx="6094270" cy="3542143"/>
          </a:xfrm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125" y="2284624"/>
            <a:ext cx="3147332" cy="306388"/>
          </a:xfrm>
        </p:spPr>
        <p:txBody>
          <a:bodyPr rtlCol="0"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6" name="Дата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38" name="Номер слайда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7" name="Заполнитель графического элемента SmartArt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2139084"/>
            <a:ext cx="10515600" cy="3695338"/>
          </a:xfrm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графический элемент SmartArt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команды: 4 челове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1558" y="5084524"/>
            <a:ext cx="2196619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7" name="Рисунок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07607" y="5099206"/>
            <a:ext cx="2145049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8" name="Рисунок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lvl="1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271" y="5099206"/>
            <a:ext cx="213298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18152" y="5084524"/>
            <a:ext cx="2132984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команды: 8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7" name="Рисунок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8" name="Рисунок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5" name="Рисунок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6" name="Рисунок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7" name="Рисунок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8" name="Рисунок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Графический объект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Объект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Объект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6875" y="3682546"/>
            <a:ext cx="5111750" cy="1525588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ата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24" name="Номер слайда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rtlCol="0"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499" y="2924175"/>
            <a:ext cx="3171825" cy="25193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6" name="Графический объект 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Дата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рафический объект 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 rtl="0"/>
            <a:r>
              <a:rPr lang="ru-RU" noProof="0"/>
              <a:t>ЩЕЛКНИТЕ, ЧТОБЫ ИЗМЕНИТЬ СТИЛИ ОБРАЗЦА ТЕКСТА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 rtl="0"/>
            <a:r>
              <a:rPr lang="ru-RU" noProof="0"/>
              <a:t>ЩЕЛКНИТЕ, ЧТОБЫ ИЗМЕНИТЬ СТИЛИ ОБРАЗЦА ТЕКСТА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 rtl="0"/>
            <a:r>
              <a:rPr lang="ru-RU" noProof="0"/>
              <a:t>ЩЕЛКНИТЕ, ЧТОБЫ ИЗМЕНИТЬ СТИЛИ ОБРАЗЦА ТЕКСТА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 rtl="0"/>
            <a:r>
              <a:rPr lang="ru-RU" noProof="0"/>
              <a:t>ЩЕЛКНИТЕ, ЧТОБЫ ИЗМЕНИТЬ СТИЛИ ОБРАЗЦА ТЕКСТА</a:t>
            </a:r>
          </a:p>
        </p:txBody>
      </p:sp>
      <p:sp>
        <p:nvSpPr>
          <p:cNvPr id="34" name="Текст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 rtl="0"/>
            <a:r>
              <a:rPr lang="ru-RU" noProof="0"/>
              <a:t>Щелкните, чтобы изменить стиль образца текста</a:t>
            </a:r>
          </a:p>
        </p:txBody>
      </p:sp>
      <p:sp>
        <p:nvSpPr>
          <p:cNvPr id="35" name="Текст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 rtl="0"/>
            <a:r>
              <a:rPr lang="ru-RU" noProof="0"/>
              <a:t>Щелкните, чтобы изменить стиль образца текста</a:t>
            </a:r>
          </a:p>
        </p:txBody>
      </p:sp>
      <p:sp>
        <p:nvSpPr>
          <p:cNvPr id="36" name="Текст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 rtl="0"/>
            <a:r>
              <a:rPr lang="ru-RU" noProof="0"/>
              <a:t>Щелкните, чтобы изменить стиль образца текста</a:t>
            </a:r>
          </a:p>
        </p:txBody>
      </p:sp>
      <p:sp>
        <p:nvSpPr>
          <p:cNvPr id="37" name="Текст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 rtl="0"/>
            <a:r>
              <a:rPr lang="ru-RU" noProof="0"/>
              <a:t>Щелкните, чтобы изменить стиль образца текста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Дата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 rtlCol="0"/>
          <a:lstStyle>
            <a:lvl1pPr>
              <a:defRPr sz="900"/>
            </a:lvl1pPr>
          </a:lstStyle>
          <a:p>
            <a:pPr algn="l" rtl="0"/>
            <a:r>
              <a:rPr lang="ru-RU" noProof="0"/>
              <a:t>Презентация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rtlCol="0"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4" name="Текст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62075" y="3660774"/>
            <a:ext cx="5111750" cy="152558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Дата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rtlCol="0"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Дата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43104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47665" y="3834606"/>
            <a:ext cx="2896671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066421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Презентация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noProof="0"/>
              <a:t>Презентация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79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4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jpe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1.jp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fif"/><Relationship Id="rId7" Type="http://schemas.openxmlformats.org/officeDocument/2006/relationships/image" Target="../media/image74.jf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3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7.jpe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5.png"/><Relationship Id="rId7" Type="http://schemas.openxmlformats.org/officeDocument/2006/relationships/image" Target="../media/image8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1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8.jpeg"/><Relationship Id="rId7" Type="http://schemas.openxmlformats.org/officeDocument/2006/relationships/image" Target="../media/image1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5.png"/><Relationship Id="rId7" Type="http://schemas.openxmlformats.org/officeDocument/2006/relationships/image" Target="../media/image9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3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4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9.jpeg"/><Relationship Id="rId5" Type="http://schemas.openxmlformats.org/officeDocument/2006/relationships/image" Target="../media/image108.jpg"/><Relationship Id="rId10" Type="http://schemas.openxmlformats.org/officeDocument/2006/relationships/image" Target="../media/image19.jpg"/><Relationship Id="rId4" Type="http://schemas.openxmlformats.org/officeDocument/2006/relationships/image" Target="../media/image15.png"/><Relationship Id="rId9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B49F81-E5A1-4DB1-9618-09B59F4EBFA5}"/>
              </a:ext>
            </a:extLst>
          </p:cNvPr>
          <p:cNvSpPr/>
          <p:nvPr/>
        </p:nvSpPr>
        <p:spPr>
          <a:xfrm>
            <a:off x="6657737" y="5603954"/>
            <a:ext cx="5498844" cy="61555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2000" i="1" dirty="0">
                <a:latin typeface="Book Antiqua" panose="02040602050305030304" pitchFamily="18" charset="0"/>
                <a:cs typeface="Segoe UI" panose="020B0502040204020203" pitchFamily="34" charset="0"/>
              </a:rPr>
              <a:t>«О результатах деятельности управы района </a:t>
            </a:r>
            <a:r>
              <a:rPr lang="ru-RU" sz="2000" i="1" dirty="0" err="1" smtClean="0">
                <a:latin typeface="Book Antiqua" panose="02040602050305030304" pitchFamily="18" charset="0"/>
                <a:cs typeface="Segoe UI" panose="020B0502040204020203" pitchFamily="34" charset="0"/>
              </a:rPr>
              <a:t>Ростокино</a:t>
            </a:r>
            <a:r>
              <a:rPr lang="ru-RU" sz="2000" i="1" dirty="0" smtClean="0">
                <a:latin typeface="Book Antiqua" panose="02040602050305030304" pitchFamily="18" charset="0"/>
                <a:cs typeface="Segoe UI" panose="020B0502040204020203" pitchFamily="34" charset="0"/>
              </a:rPr>
              <a:t> </a:t>
            </a:r>
            <a:r>
              <a:rPr lang="ru-RU" sz="2000" i="1" dirty="0">
                <a:latin typeface="Book Antiqua" panose="02040602050305030304" pitchFamily="18" charset="0"/>
                <a:cs typeface="Segoe UI" panose="020B0502040204020203" pitchFamily="34" charset="0"/>
              </a:rPr>
              <a:t>города Москвы за </a:t>
            </a:r>
            <a:r>
              <a:rPr lang="ru-RU" sz="2000" i="1" dirty="0" smtClean="0">
                <a:latin typeface="Book Antiqua" panose="02040602050305030304" pitchFamily="18" charset="0"/>
                <a:cs typeface="Segoe UI" panose="020B0502040204020203" pitchFamily="34" charset="0"/>
              </a:rPr>
              <a:t>2023 </a:t>
            </a:r>
            <a:r>
              <a:rPr lang="ru-RU" sz="2000" i="1" dirty="0">
                <a:latin typeface="Book Antiqua" panose="02040602050305030304" pitchFamily="18" charset="0"/>
                <a:cs typeface="Segoe UI" panose="020B0502040204020203" pitchFamily="34" charset="0"/>
              </a:rPr>
              <a:t>год»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609EA7-8E92-4890-9C87-69B5C849EB3B}"/>
              </a:ext>
            </a:extLst>
          </p:cNvPr>
          <p:cNvSpPr/>
          <p:nvPr/>
        </p:nvSpPr>
        <p:spPr>
          <a:xfrm>
            <a:off x="6657737" y="4218908"/>
            <a:ext cx="4330444" cy="110799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2400" i="1" dirty="0">
                <a:latin typeface="Book Antiqua" panose="02040602050305030304" pitchFamily="18" charset="0"/>
                <a:cs typeface="Segoe UI" panose="020B0502040204020203" pitchFamily="34" charset="0"/>
              </a:rPr>
              <a:t>Главы управы района </a:t>
            </a:r>
            <a:r>
              <a:rPr lang="ru-RU" sz="2400" i="1" dirty="0" err="1" smtClean="0">
                <a:latin typeface="Book Antiqua" panose="02040602050305030304" pitchFamily="18" charset="0"/>
                <a:cs typeface="Segoe UI" panose="020B0502040204020203" pitchFamily="34" charset="0"/>
              </a:rPr>
              <a:t>Ростокино</a:t>
            </a:r>
            <a:r>
              <a:rPr lang="ru-RU" sz="2400" i="1" dirty="0" smtClean="0">
                <a:latin typeface="Book Antiqua" panose="02040602050305030304" pitchFamily="18" charset="0"/>
                <a:cs typeface="Segoe UI" panose="020B0502040204020203" pitchFamily="34" charset="0"/>
              </a:rPr>
              <a:t> </a:t>
            </a:r>
            <a:r>
              <a:rPr lang="ru-RU" sz="2400" i="1" dirty="0">
                <a:latin typeface="Book Antiqua" panose="02040602050305030304" pitchFamily="18" charset="0"/>
                <a:cs typeface="Segoe UI" panose="020B0502040204020203" pitchFamily="34" charset="0"/>
              </a:rPr>
              <a:t>города Москвы</a:t>
            </a:r>
          </a:p>
          <a:p>
            <a:pPr rtl="0"/>
            <a:r>
              <a:rPr lang="ru-RU" sz="2400" i="1" dirty="0" smtClean="0">
                <a:latin typeface="Book Antiqua" panose="02040602050305030304" pitchFamily="18" charset="0"/>
                <a:cs typeface="Segoe UI" panose="020B0502040204020203" pitchFamily="34" charset="0"/>
              </a:rPr>
              <a:t>С.Ю. </a:t>
            </a:r>
            <a:r>
              <a:rPr lang="ru-RU" sz="2400" i="1" dirty="0" err="1" smtClean="0">
                <a:latin typeface="Book Antiqua" panose="02040602050305030304" pitchFamily="18" charset="0"/>
                <a:cs typeface="Segoe UI" panose="020B0502040204020203" pitchFamily="34" charset="0"/>
              </a:rPr>
              <a:t>Гордиковой</a:t>
            </a:r>
            <a:endParaRPr lang="ru-RU" sz="2400" i="1" dirty="0">
              <a:latin typeface="Book Antiqua" panose="02040602050305030304" pitchFamily="18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679EA-340E-4C01-85A4-3C02E04E804D}"/>
              </a:ext>
            </a:extLst>
          </p:cNvPr>
          <p:cNvSpPr txBox="1"/>
          <p:nvPr/>
        </p:nvSpPr>
        <p:spPr>
          <a:xfrm>
            <a:off x="6461184" y="2895469"/>
            <a:ext cx="38491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latin typeface="Book Antiqua" panose="02040602050305030304" pitchFamily="18" charset="0"/>
              </a:rPr>
              <a:t>ОТЧЁТ</a:t>
            </a:r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B7B32E25-08AC-48F2-9AB2-ED934C554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8" y="952"/>
            <a:ext cx="751808" cy="94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Блок-схема: альтернативный процесс 20"/>
          <p:cNvSpPr/>
          <p:nvPr/>
        </p:nvSpPr>
        <p:spPr>
          <a:xfrm>
            <a:off x="754816" y="1132030"/>
            <a:ext cx="4701983" cy="252710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39">
            <a:extLst>
              <a:ext uri="{FF2B5EF4-FFF2-40B4-BE49-F238E27FC236}">
                <a16:creationId xmlns:a16="http://schemas.microsoft.com/office/drawing/2014/main" id="{16AA3D7A-4FF0-4395-BE22-A0F01FB2943B}"/>
              </a:ext>
            </a:extLst>
          </p:cNvPr>
          <p:cNvSpPr txBox="1">
            <a:spLocks/>
          </p:cNvSpPr>
          <p:nvPr/>
        </p:nvSpPr>
        <p:spPr>
          <a:xfrm>
            <a:off x="893758" y="190007"/>
            <a:ext cx="10145717" cy="754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indent="450215" algn="ctr"/>
            <a:r>
              <a:rPr lang="ru-RU" sz="24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БЛАГОУСТРОЙСТВО В СФЕРЕ ЖИЛИЩНО-КОММУНАЛЬНОГО ХОЗЯЙСТВА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0C5D8861-BC5E-4707-95AB-853B0501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F232CD-36BC-4385-9D95-B26FD0FF5277}"/>
              </a:ext>
            </a:extLst>
          </p:cNvPr>
          <p:cNvSpPr txBox="1"/>
          <p:nvPr/>
        </p:nvSpPr>
        <p:spPr>
          <a:xfrm>
            <a:off x="1182052" y="1303024"/>
            <a:ext cx="3957506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Book Antiqua" panose="02040602050305030304" pitchFamily="18" charset="0"/>
              </a:rPr>
              <a:t>Выполнено благоустройство территории </a:t>
            </a:r>
            <a:r>
              <a:rPr lang="ru-RU" sz="1400" dirty="0">
                <a:latin typeface="Book Antiqua" panose="02040602050305030304" pitchFamily="18" charset="0"/>
              </a:rPr>
              <a:t>с элементами приспособления для современного использования территории парка «</a:t>
            </a:r>
            <a:r>
              <a:rPr lang="ru-RU" sz="1400" dirty="0" err="1">
                <a:latin typeface="Book Antiqua" panose="02040602050305030304" pitchFamily="18" charset="0"/>
              </a:rPr>
              <a:t>Ростокинский</a:t>
            </a:r>
            <a:r>
              <a:rPr lang="ru-RU" sz="1400" dirty="0">
                <a:latin typeface="Book Antiqua" panose="02040602050305030304" pitchFamily="18" charset="0"/>
              </a:rPr>
              <a:t> акведук». Современный спортивный кластер с устройством многофункциональной спортивной площадки, площадки «Активное долголетие», спортивно-игрового комплекса, </a:t>
            </a:r>
            <a:r>
              <a:rPr lang="ru-RU" sz="1400" dirty="0" err="1">
                <a:latin typeface="Book Antiqua" panose="02040602050305030304" pitchFamily="18" charset="0"/>
              </a:rPr>
              <a:t>воркаута</a:t>
            </a:r>
            <a:r>
              <a:rPr lang="ru-RU" sz="1400" dirty="0">
                <a:latin typeface="Book Antiqua" panose="02040602050305030304" pitchFamily="18" charset="0"/>
              </a:rPr>
              <a:t>, настольного тенниса и </a:t>
            </a:r>
            <a:r>
              <a:rPr lang="ru-RU" sz="1400" dirty="0" smtClean="0">
                <a:latin typeface="Book Antiqua" panose="02040602050305030304" pitchFamily="18" charset="0"/>
              </a:rPr>
              <a:t>тренажёров</a:t>
            </a:r>
            <a:endParaRPr lang="ru-RU" sz="1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8" y="952"/>
            <a:ext cx="751808" cy="942023"/>
          </a:xfrm>
          <a:prstGeom prst="rect">
            <a:avLst/>
          </a:prstGeom>
        </p:spPr>
      </p:pic>
      <p:pic>
        <p:nvPicPr>
          <p:cNvPr id="8" name="Slide"/>
          <p:cNvPicPr>
            <a:picLocks noChangeAspect="1"/>
          </p:cNvPicPr>
          <p:nvPr/>
        </p:nvPicPr>
        <p:blipFill rotWithShape="1">
          <a:blip r:embed="rId5"/>
          <a:srcRect l="13795" t="13139" r="16811" b="12786"/>
          <a:stretch/>
        </p:blipFill>
        <p:spPr>
          <a:xfrm>
            <a:off x="6301048" y="1238946"/>
            <a:ext cx="3636356" cy="2183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7128588" y="3809277"/>
            <a:ext cx="4843948" cy="2767619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На </a:t>
            </a:r>
            <a:r>
              <a:rPr lang="ru-RU" sz="1600" dirty="0">
                <a:solidFill>
                  <a:schemeClr val="tx1"/>
                </a:solidFill>
                <a:latin typeface="Book Antiqua" panose="02040602050305030304" pitchFamily="18" charset="0"/>
              </a:rPr>
              <a:t>земельных участках с адресными ориентирами: пр-т Мира, вблизи д. 185 к.2 - 202А выполнены работы по комплексному благоустройству территории. </a:t>
            </a:r>
            <a:endParaRPr lang="ru-RU" sz="1600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Book Antiqua" panose="02040602050305030304" pitchFamily="18" charset="0"/>
              </a:rPr>
              <a:t>П</a:t>
            </a:r>
            <a:r>
              <a:rPr lang="ru-RU" sz="16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роведены </a:t>
            </a:r>
            <a:r>
              <a:rPr lang="ru-RU" sz="1600" dirty="0">
                <a:solidFill>
                  <a:schemeClr val="tx1"/>
                </a:solidFill>
                <a:latin typeface="Book Antiqua" panose="02040602050305030304" pitchFamily="18" charset="0"/>
              </a:rPr>
              <a:t>работы на катке с искусственным льдом с адресным ориентиром: Проспект Мира, д. 185</a:t>
            </a:r>
            <a:endParaRPr lang="ru-RU" sz="16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9" b="23636"/>
          <a:stretch/>
        </p:blipFill>
        <p:spPr>
          <a:xfrm>
            <a:off x="212922" y="4008262"/>
            <a:ext cx="3150869" cy="256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471" y="4282540"/>
            <a:ext cx="2693437" cy="202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53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39">
            <a:extLst>
              <a:ext uri="{FF2B5EF4-FFF2-40B4-BE49-F238E27FC236}">
                <a16:creationId xmlns:a16="http://schemas.microsoft.com/office/drawing/2014/main" id="{16AA3D7A-4FF0-4395-BE22-A0F01FB2943B}"/>
              </a:ext>
            </a:extLst>
          </p:cNvPr>
          <p:cNvSpPr txBox="1">
            <a:spLocks/>
          </p:cNvSpPr>
          <p:nvPr/>
        </p:nvSpPr>
        <p:spPr>
          <a:xfrm>
            <a:off x="985780" y="107613"/>
            <a:ext cx="9673399" cy="75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indent="450215" algn="ctr"/>
            <a:r>
              <a:rPr lang="ru-RU" sz="24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Содержание и ремонт объектов </a:t>
            </a:r>
            <a:endParaRPr lang="ru-RU" sz="2400" b="1" dirty="0" smtClean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indent="450215" algn="ctr"/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дорожного </a:t>
            </a:r>
            <a:r>
              <a:rPr lang="ru-RU" sz="24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хозяйства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0C5D8861-BC5E-4707-95AB-853B0501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594806-38B1-4D52-8EC5-DBEB3E848CAE}"/>
              </a:ext>
            </a:extLst>
          </p:cNvPr>
          <p:cNvSpPr txBox="1"/>
          <p:nvPr/>
        </p:nvSpPr>
        <p:spPr>
          <a:xfrm>
            <a:off x="4781126" y="898322"/>
            <a:ext cx="65127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dirty="0">
                <a:latin typeface="Book Antiqua" panose="02040602050305030304" pitchFamily="18" charset="0"/>
              </a:rPr>
              <a:t>Работы по санитарному содержанию ОДХ включают в себя мойку и уборку дорожного полотна и тротуаров, уборку случайного мусора с ОДХ и газонов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94806-38B1-4D52-8EC5-DBEB3E848CAE}"/>
              </a:ext>
            </a:extLst>
          </p:cNvPr>
          <p:cNvSpPr txBox="1"/>
          <p:nvPr/>
        </p:nvSpPr>
        <p:spPr>
          <a:xfrm>
            <a:off x="5966590" y="1915010"/>
            <a:ext cx="429423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algn="ctr"/>
            <a:endParaRPr lang="ru-RU" dirty="0" smtClean="0"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latin typeface="Book Antiqua" panose="02040602050305030304" pitchFamily="18" charset="0"/>
              </a:rPr>
              <a:t>28 </a:t>
            </a:r>
            <a:r>
              <a:rPr lang="ru-RU" dirty="0">
                <a:latin typeface="Book Antiqua" panose="02040602050305030304" pitchFamily="18" charset="0"/>
              </a:rPr>
              <a:t>объектов дорожного </a:t>
            </a:r>
            <a:r>
              <a:rPr lang="ru-RU" dirty="0" smtClean="0">
                <a:latin typeface="Book Antiqua" panose="02040602050305030304" pitchFamily="18" charset="0"/>
              </a:rPr>
              <a:t>хозяйства</a:t>
            </a:r>
          </a:p>
          <a:p>
            <a:pPr algn="just"/>
            <a:endParaRPr lang="ru-RU" dirty="0" smtClean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594806-38B1-4D52-8EC5-DBEB3E848CAE}"/>
              </a:ext>
            </a:extLst>
          </p:cNvPr>
          <p:cNvSpPr txBox="1"/>
          <p:nvPr/>
        </p:nvSpPr>
        <p:spPr>
          <a:xfrm>
            <a:off x="5966590" y="3944454"/>
            <a:ext cx="429423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</a:rPr>
              <a:t>35 </a:t>
            </a:r>
            <a:r>
              <a:rPr lang="ru-RU" dirty="0">
                <a:latin typeface="Book Antiqua" panose="02040602050305030304" pitchFamily="18" charset="0"/>
              </a:rPr>
              <a:t>объектов зеленых насаждений общей </a:t>
            </a:r>
            <a:r>
              <a:rPr lang="ru-RU" dirty="0" smtClean="0">
                <a:latin typeface="Book Antiqua" panose="02040602050305030304" pitchFamily="18" charset="0"/>
              </a:rPr>
              <a:t>площадью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594806-38B1-4D52-8EC5-DBEB3E848CAE}"/>
              </a:ext>
            </a:extLst>
          </p:cNvPr>
          <p:cNvSpPr txBox="1"/>
          <p:nvPr/>
        </p:nvSpPr>
        <p:spPr>
          <a:xfrm>
            <a:off x="5966944" y="5755725"/>
            <a:ext cx="429423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</a:rPr>
              <a:t>13 остановок общественного транспорта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594806-38B1-4D52-8EC5-DBEB3E848CAE}"/>
              </a:ext>
            </a:extLst>
          </p:cNvPr>
          <p:cNvSpPr txBox="1"/>
          <p:nvPr/>
        </p:nvSpPr>
        <p:spPr>
          <a:xfrm>
            <a:off x="4765973" y="3252385"/>
            <a:ext cx="323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1 проезд (IV категории)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594806-38B1-4D52-8EC5-DBEB3E848CAE}"/>
              </a:ext>
            </a:extLst>
          </p:cNvPr>
          <p:cNvSpPr txBox="1"/>
          <p:nvPr/>
        </p:nvSpPr>
        <p:spPr>
          <a:xfrm>
            <a:off x="7890559" y="3256781"/>
            <a:ext cx="4171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27 улиц и проездов (III категории)</a:t>
            </a:r>
          </a:p>
        </p:txBody>
      </p:sp>
      <p:cxnSp>
        <p:nvCxnSpPr>
          <p:cNvPr id="3" name="Прямая со стрелкой 2"/>
          <p:cNvCxnSpPr>
            <a:stCxn id="10" idx="2"/>
            <a:endCxn id="13" idx="0"/>
          </p:cNvCxnSpPr>
          <p:nvPr/>
        </p:nvCxnSpPr>
        <p:spPr>
          <a:xfrm flipH="1">
            <a:off x="6384053" y="2838340"/>
            <a:ext cx="1729653" cy="414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0" idx="2"/>
            <a:endCxn id="17" idx="0"/>
          </p:cNvCxnSpPr>
          <p:nvPr/>
        </p:nvCxnSpPr>
        <p:spPr>
          <a:xfrm>
            <a:off x="8113706" y="2838340"/>
            <a:ext cx="1862828" cy="418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594806-38B1-4D52-8EC5-DBEB3E848CAE}"/>
              </a:ext>
            </a:extLst>
          </p:cNvPr>
          <p:cNvSpPr txBox="1"/>
          <p:nvPr/>
        </p:nvSpPr>
        <p:spPr>
          <a:xfrm>
            <a:off x="5431590" y="4952942"/>
            <a:ext cx="323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10 объектов I категории </a:t>
            </a:r>
            <a:endParaRPr lang="ru-RU" sz="2400" dirty="0">
              <a:solidFill>
                <a:srgbClr val="000000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94806-38B1-4D52-8EC5-DBEB3E848CAE}"/>
              </a:ext>
            </a:extLst>
          </p:cNvPr>
          <p:cNvSpPr txBox="1"/>
          <p:nvPr/>
        </p:nvSpPr>
        <p:spPr>
          <a:xfrm>
            <a:off x="8113705" y="4974440"/>
            <a:ext cx="3960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25 объектов 2 категории </a:t>
            </a:r>
          </a:p>
        </p:txBody>
      </p:sp>
      <p:cxnSp>
        <p:nvCxnSpPr>
          <p:cNvPr id="25" name="Прямая со стрелкой 24"/>
          <p:cNvCxnSpPr>
            <a:stCxn id="11" idx="2"/>
            <a:endCxn id="21" idx="0"/>
          </p:cNvCxnSpPr>
          <p:nvPr/>
        </p:nvCxnSpPr>
        <p:spPr>
          <a:xfrm flipH="1">
            <a:off x="7049670" y="4590785"/>
            <a:ext cx="1064036" cy="362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8054906" y="4590629"/>
            <a:ext cx="990214" cy="378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2" y="923403"/>
            <a:ext cx="2825694" cy="211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r="14622" b="37324"/>
          <a:stretch/>
        </p:blipFill>
        <p:spPr>
          <a:xfrm>
            <a:off x="1763440" y="2417498"/>
            <a:ext cx="2896114" cy="185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 r="12291" b="8472"/>
          <a:stretch/>
        </p:blipFill>
        <p:spPr>
          <a:xfrm>
            <a:off x="2584254" y="4590629"/>
            <a:ext cx="2666800" cy="162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8195" r="5926" b="23334"/>
          <a:stretch/>
        </p:blipFill>
        <p:spPr>
          <a:xfrm>
            <a:off x="288172" y="4242524"/>
            <a:ext cx="2217829" cy="2321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6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Блок-схема: альтернативный процесс 25"/>
          <p:cNvSpPr/>
          <p:nvPr/>
        </p:nvSpPr>
        <p:spPr>
          <a:xfrm>
            <a:off x="670047" y="5797869"/>
            <a:ext cx="7169983" cy="867704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1571625" y="2291973"/>
            <a:ext cx="5410200" cy="205925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1943100" y="1245863"/>
            <a:ext cx="4714875" cy="95962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C7DC8A9A-DCF9-4B54-A1A6-443E0E70C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6" name="Заголовок 39">
            <a:extLst>
              <a:ext uri="{FF2B5EF4-FFF2-40B4-BE49-F238E27FC236}">
                <a16:creationId xmlns:a16="http://schemas.microsoft.com/office/drawing/2014/main" id="{16AA3D7A-4FF0-4395-BE22-A0F01FB2943B}"/>
              </a:ext>
            </a:extLst>
          </p:cNvPr>
          <p:cNvSpPr txBox="1">
            <a:spLocks/>
          </p:cNvSpPr>
          <p:nvPr/>
        </p:nvSpPr>
        <p:spPr>
          <a:xfrm>
            <a:off x="893758" y="190007"/>
            <a:ext cx="9673399" cy="754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indent="450215" algn="ctr"/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39">
            <a:extLst>
              <a:ext uri="{FF2B5EF4-FFF2-40B4-BE49-F238E27FC236}">
                <a16:creationId xmlns:a16="http://schemas.microsoft.com/office/drawing/2014/main" id="{16AA3D7A-4FF0-4395-BE22-A0F01FB2943B}"/>
              </a:ext>
            </a:extLst>
          </p:cNvPr>
          <p:cNvSpPr txBox="1">
            <a:spLocks/>
          </p:cNvSpPr>
          <p:nvPr/>
        </p:nvSpPr>
        <p:spPr>
          <a:xfrm>
            <a:off x="963229" y="285354"/>
            <a:ext cx="9673399" cy="75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indent="450215" algn="ctr"/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Работа по уходу за зелеными насаждениями района. Цветочное оформление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06" y="1324511"/>
            <a:ext cx="2722187" cy="204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459" b="33056"/>
          <a:stretch/>
        </p:blipFill>
        <p:spPr>
          <a:xfrm>
            <a:off x="8663883" y="4619625"/>
            <a:ext cx="3403310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589" y="2753028"/>
            <a:ext cx="2722187" cy="204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2355297" y="4829428"/>
            <a:ext cx="379948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Луковичные – 77 953 шт.</a:t>
            </a:r>
            <a:endParaRPr lang="ru-RU" sz="1800" u="sng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1800132" y="2319906"/>
            <a:ext cx="4916627" cy="2031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  <a:cs typeface="Times New Roman" panose="02020603050405020304" pitchFamily="18" charset="0"/>
              </a:rPr>
              <a:t>Силами ГБУ «</a:t>
            </a:r>
            <a:r>
              <a:rPr lang="ru-RU" dirty="0" err="1">
                <a:latin typeface="Book Antiqua" panose="0204060205030503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dirty="0">
                <a:latin typeface="Book Antiqua" panose="0204060205030503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dirty="0" err="1">
                <a:latin typeface="Book Antiqua" panose="02040602050305030304" pitchFamily="18" charset="0"/>
                <a:cs typeface="Times New Roman" panose="02020603050405020304" pitchFamily="18" charset="0"/>
              </a:rPr>
              <a:t>Ростокино</a:t>
            </a:r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» в 2023 году выполнено </a:t>
            </a:r>
            <a:r>
              <a:rPr lang="ru-RU" dirty="0">
                <a:latin typeface="Book Antiqua" panose="02040602050305030304" pitchFamily="18" charset="0"/>
                <a:cs typeface="Times New Roman" panose="02020603050405020304" pitchFamily="18" charset="0"/>
              </a:rPr>
              <a:t>цветочное оформление цветочной </a:t>
            </a:r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рассадой 24 цветников.</a:t>
            </a:r>
          </a:p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Book Antiqua" panose="02040602050305030304" pitchFamily="18" charset="0"/>
                <a:cs typeface="Times New Roman" panose="02020603050405020304" pitchFamily="18" charset="0"/>
              </a:rPr>
              <a:t>объектах высажено рассады в количестве </a:t>
            </a:r>
            <a:endParaRPr lang="ru-RU" dirty="0" smtClean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178 885 </a:t>
            </a:r>
            <a:r>
              <a:rPr lang="ru-RU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шт., </a:t>
            </a:r>
            <a:r>
              <a:rPr lang="ru-RU" dirty="0">
                <a:latin typeface="Book Antiqua" panose="02040602050305030304" pitchFamily="18" charset="0"/>
                <a:cs typeface="Times New Roman" panose="02020603050405020304" pitchFamily="18" charset="0"/>
              </a:rPr>
              <a:t>из них: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2026454" y="1541007"/>
            <a:ext cx="451485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Общая площадь цветников – </a:t>
            </a:r>
            <a:r>
              <a:rPr lang="ru-RU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2775 кв. м</a:t>
            </a:r>
            <a:endParaRPr lang="ru-RU" sz="1800" b="1" u="sng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2355299" y="5259640"/>
            <a:ext cx="379948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Многолетники – 7 599 шт.</a:t>
            </a:r>
            <a:endParaRPr lang="ru-RU" sz="1800" u="sng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2355298" y="4399217"/>
            <a:ext cx="379948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Летники – 93 333 шт.</a:t>
            </a:r>
            <a:endParaRPr lang="ru-RU" sz="1800" u="sng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1011083" y="5861624"/>
            <a:ext cx="679941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Выявлено и удалено 213 аварийных и сухостойных деревьев.</a:t>
            </a:r>
          </a:p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Выполнена омолаживающая обрезка – 47 тополей</a:t>
            </a:r>
            <a:endParaRPr lang="ru-RU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альтернативный процесс 19"/>
          <p:cNvSpPr/>
          <p:nvPr/>
        </p:nvSpPr>
        <p:spPr>
          <a:xfrm>
            <a:off x="443045" y="1422785"/>
            <a:ext cx="6829125" cy="1747639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Герб Москвы — Википедия">
            <a:extLst>
              <a:ext uri="{FF2B5EF4-FFF2-40B4-BE49-F238E27FC236}">
                <a16:creationId xmlns:a16="http://schemas.microsoft.com/office/drawing/2014/main" id="{8264BC68-41CE-4BD3-B073-5EFE47C6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7" name="Заголовок 39">
            <a:extLst>
              <a:ext uri="{FF2B5EF4-FFF2-40B4-BE49-F238E27FC236}">
                <a16:creationId xmlns:a16="http://schemas.microsoft.com/office/drawing/2014/main" id="{16AA3D7A-4FF0-4395-BE22-A0F01FB2943B}"/>
              </a:ext>
            </a:extLst>
          </p:cNvPr>
          <p:cNvSpPr txBox="1">
            <a:spLocks/>
          </p:cNvSpPr>
          <p:nvPr/>
        </p:nvSpPr>
        <p:spPr>
          <a:xfrm>
            <a:off x="1032701" y="85439"/>
            <a:ext cx="9673399" cy="75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indent="450215" algn="ctr"/>
            <a:r>
              <a:rPr lang="ru-RU" sz="24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Содержание и </a:t>
            </a:r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УБОРКА ТЕРРИТОРИИ РАЙОНА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608208" y="1691789"/>
            <a:ext cx="6535541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26 035 </a:t>
            </a:r>
            <a:r>
              <a:rPr lang="ru-RU" sz="3600" dirty="0">
                <a:latin typeface="Book Antiqua" panose="02040602050305030304" pitchFamily="18" charset="0"/>
                <a:cs typeface="Times New Roman" panose="02020603050405020304" pitchFamily="18" charset="0"/>
              </a:rPr>
              <a:t>м</a:t>
            </a:r>
            <a:endParaRPr lang="ru-RU" sz="3600" dirty="0" smtClean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СНЕГА ВЫВЕЗЕНО В ЗИМНИЙ ПЕРИОД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260" y="1688823"/>
            <a:ext cx="939340" cy="939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9096" t="17850" r="33027" b="21690"/>
          <a:stretch/>
        </p:blipFill>
        <p:spPr>
          <a:xfrm>
            <a:off x="1403546" y="3348141"/>
            <a:ext cx="4944866" cy="290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8" b="21389"/>
          <a:stretch/>
        </p:blipFill>
        <p:spPr>
          <a:xfrm>
            <a:off x="7239690" y="3928747"/>
            <a:ext cx="3663490" cy="254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r="15521" b="16250"/>
          <a:stretch/>
        </p:blipFill>
        <p:spPr>
          <a:xfrm>
            <a:off x="7737935" y="1140011"/>
            <a:ext cx="2667000" cy="233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657161" y="1688823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7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альтернативный процесс 18"/>
          <p:cNvSpPr/>
          <p:nvPr/>
        </p:nvSpPr>
        <p:spPr>
          <a:xfrm>
            <a:off x="5800725" y="1521939"/>
            <a:ext cx="5848350" cy="4069236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39">
            <a:extLst>
              <a:ext uri="{FF2B5EF4-FFF2-40B4-BE49-F238E27FC236}">
                <a16:creationId xmlns:a16="http://schemas.microsoft.com/office/drawing/2014/main" id="{366241DA-C410-4E45-984A-5E0910260FE0}"/>
              </a:ext>
            </a:extLst>
          </p:cNvPr>
          <p:cNvSpPr txBox="1">
            <a:spLocks/>
          </p:cNvSpPr>
          <p:nvPr/>
        </p:nvSpPr>
        <p:spPr>
          <a:xfrm>
            <a:off x="1658165" y="40043"/>
            <a:ext cx="9671735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УПРАВЛЯЮЩИМИ ОРГАНИЗАЦИЯМИ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Герб Москвы — Википедия">
            <a:extLst>
              <a:ext uri="{FF2B5EF4-FFF2-40B4-BE49-F238E27FC236}">
                <a16:creationId xmlns:a16="http://schemas.microsoft.com/office/drawing/2014/main" id="{8264BC68-41CE-4BD3-B073-5EFE47C6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/>
          <a:stretch/>
        </p:blipFill>
        <p:spPr>
          <a:xfrm>
            <a:off x="517223" y="1201291"/>
            <a:ext cx="3354390" cy="277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05" y="3677228"/>
            <a:ext cx="2991879" cy="2723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5919920" y="1769461"/>
            <a:ext cx="5538655" cy="34470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УПРАВЛЕНИЕ МКД</a:t>
            </a:r>
          </a:p>
          <a:p>
            <a:pPr algn="ctr"/>
            <a:endParaRPr lang="ru-RU" sz="2000" dirty="0" smtClean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136 домов – ГБУ «</a:t>
            </a:r>
            <a:r>
              <a:rPr lang="ru-RU" sz="2000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20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2000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Ростокино</a:t>
            </a:r>
            <a:r>
              <a:rPr lang="ru-RU" sz="20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6 домов – Частные УК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2 дома – ТСЖ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7 домов – ЖСК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1 дом – общежитие</a:t>
            </a:r>
          </a:p>
          <a:p>
            <a:pPr algn="ctr"/>
            <a:endParaRPr lang="ru-RU" sz="2000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ВСЕГО 152 дома</a:t>
            </a:r>
          </a:p>
        </p:txBody>
      </p:sp>
    </p:spTree>
    <p:extLst>
      <p:ext uri="{BB962C8B-B14F-4D97-AF65-F5344CB8AC3E}">
        <p14:creationId xmlns:p14="http://schemas.microsoft.com/office/powerpoint/2010/main" val="505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9">
            <a:extLst>
              <a:ext uri="{FF2B5EF4-FFF2-40B4-BE49-F238E27FC236}">
                <a16:creationId xmlns:a16="http://schemas.microsoft.com/office/drawing/2014/main" id="{366241DA-C410-4E45-984A-5E0910260FE0}"/>
              </a:ext>
            </a:extLst>
          </p:cNvPr>
          <p:cNvSpPr txBox="1">
            <a:spLocks/>
          </p:cNvSpPr>
          <p:nvPr/>
        </p:nvSpPr>
        <p:spPr>
          <a:xfrm>
            <a:off x="410565" y="40043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КАПИТАЛЬНЫЙ РЕМОНТ</a:t>
            </a:r>
            <a:endParaRPr lang="ru-RU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Герб Москвы — Википедия">
            <a:extLst>
              <a:ext uri="{FF2B5EF4-FFF2-40B4-BE49-F238E27FC236}">
                <a16:creationId xmlns:a16="http://schemas.microsoft.com/office/drawing/2014/main" id="{8264BC68-41CE-4BD3-B073-5EFE47C6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5935065" y="1344166"/>
            <a:ext cx="5848350" cy="3570511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Капитальный ремонт выполнен в 10 многоквартирных дома: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Бажова, д. 15 к.2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ул. Докукина, д. 5 к. 1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Докукина, д. 11, стр. 3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Малахитовая, д. 17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Проспект Мира, д. 133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Проспект Мира, д. 175 к. 1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</a:t>
            </a:r>
            <a:r>
              <a:rPr lang="ru-RU" dirty="0" err="1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Ростокинская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д. 5, к. 1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Сельскохозяйственная, д. 13 к. 4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Сельскохозяйственная, д. 26</a:t>
            </a:r>
            <a:endParaRPr lang="en-US" dirty="0" smtClean="0">
              <a:solidFill>
                <a:schemeClr val="tx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Проезд Кадомцева, 5, к. 1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115050" y="5614971"/>
            <a:ext cx="5668365" cy="44293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Капитальный ремонт проводился по 39 системам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3750" t="11204" r="33958" b="14445"/>
          <a:stretch/>
        </p:blipFill>
        <p:spPr>
          <a:xfrm>
            <a:off x="608209" y="1344166"/>
            <a:ext cx="2415978" cy="312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33437" t="12778" r="33906" b="9722"/>
          <a:stretch/>
        </p:blipFill>
        <p:spPr>
          <a:xfrm>
            <a:off x="3024187" y="3218319"/>
            <a:ext cx="2438400" cy="325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49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9">
            <a:extLst>
              <a:ext uri="{FF2B5EF4-FFF2-40B4-BE49-F238E27FC236}">
                <a16:creationId xmlns:a16="http://schemas.microsoft.com/office/drawing/2014/main" id="{119FC9C9-3967-45DB-A980-DA4967C37CDC}"/>
              </a:ext>
            </a:extLst>
          </p:cNvPr>
          <p:cNvSpPr txBox="1">
            <a:spLocks/>
          </p:cNvSpPr>
          <p:nvPr/>
        </p:nvSpPr>
        <p:spPr>
          <a:xfrm>
            <a:off x="571500" y="309019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5" name="Picture 2" descr="Герб Москвы — Википедия">
            <a:extLst>
              <a:ext uri="{FF2B5EF4-FFF2-40B4-BE49-F238E27FC236}">
                <a16:creationId xmlns:a16="http://schemas.microsoft.com/office/drawing/2014/main" id="{7D86D8E1-15BE-456D-B9FB-C667C8775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6" y="96115"/>
            <a:ext cx="599348" cy="71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366241DA-C410-4E45-984A-5E0910260FE0}"/>
              </a:ext>
            </a:extLst>
          </p:cNvPr>
          <p:cNvSpPr txBox="1">
            <a:spLocks/>
          </p:cNvSpPr>
          <p:nvPr/>
        </p:nvSpPr>
        <p:spPr>
          <a:xfrm>
            <a:off x="410565" y="268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Косметический ремонт</a:t>
            </a:r>
            <a:endParaRPr lang="ru-RU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933085" y="1177725"/>
            <a:ext cx="5848350" cy="5537862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 рамках приведения подъездов в порядок ВЫПОЛНЕН ремонт 39 подъездов в 17 многоквартирных домах: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Бажова, д. 4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ул. Докукина, д. 7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ул. Докукина, д. 9, к. 1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Малахитовая, д. 1, к. 3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err="1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Будайский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проезд, д. 6 к. 1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err="1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Будайский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проезд, д. 6, к. 2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err="1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Будайский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проезд, д. 7 к. 2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Проезд Кадомцева, д. 17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Малахитовая, д. 5 к. 3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Малахитовая, д. 6 к.1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Малахитовая, д. 6 к. 2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Малахитовая, д. 23 к. 3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Проспект Мира, д. 163 к. 1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Проспект Мира, д. 171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</a:t>
            </a:r>
            <a:r>
              <a:rPr lang="ru-RU" dirty="0" err="1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Ростокинская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д. 5 к.1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л. </a:t>
            </a:r>
            <a:r>
              <a:rPr lang="ru-RU" dirty="0" err="1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Будайская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д. 5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Проспект Мира, д. 200 к. 2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58" y="2944207"/>
            <a:ext cx="2678906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" y="2059255"/>
            <a:ext cx="2245949" cy="3002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89" y="1177725"/>
            <a:ext cx="2872113" cy="214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75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альтернативный процесс 16"/>
          <p:cNvSpPr/>
          <p:nvPr/>
        </p:nvSpPr>
        <p:spPr>
          <a:xfrm>
            <a:off x="6343650" y="2554345"/>
            <a:ext cx="5734050" cy="1579505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12922" y="2554345"/>
            <a:ext cx="5848350" cy="1579505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39">
            <a:extLst>
              <a:ext uri="{FF2B5EF4-FFF2-40B4-BE49-F238E27FC236}">
                <a16:creationId xmlns:a16="http://schemas.microsoft.com/office/drawing/2014/main" id="{8CF0EB14-4F0B-4D2B-BDE8-641B528EC94B}"/>
              </a:ext>
            </a:extLst>
          </p:cNvPr>
          <p:cNvSpPr txBox="1">
            <a:spLocks/>
          </p:cNvSpPr>
          <p:nvPr/>
        </p:nvSpPr>
        <p:spPr>
          <a:xfrm>
            <a:off x="571500" y="124690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279597" y="2798161"/>
            <a:ext cx="553865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Доступ в подвальные и чердачные помещения ограничен. Все подъезды жилых домов оборудованы запирающими устройствами</a:t>
            </a:r>
          </a:p>
          <a:p>
            <a:pPr algn="ctr"/>
            <a:endParaRPr lang="ru-RU" dirty="0" smtClean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6465884" y="2798161"/>
            <a:ext cx="553865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В осенне-зимний период проводились работы по проверке и созданию нормативного ТВР в 72 жилых домах района, подлежащих очистке от снега и наледи в зимний период</a:t>
            </a:r>
          </a:p>
        </p:txBody>
      </p:sp>
      <p:sp>
        <p:nvSpPr>
          <p:cNvPr id="12" name="Заголовок 39">
            <a:extLst>
              <a:ext uri="{FF2B5EF4-FFF2-40B4-BE49-F238E27FC236}">
                <a16:creationId xmlns:a16="http://schemas.microsoft.com/office/drawing/2014/main" id="{366241DA-C410-4E45-984A-5E0910260FE0}"/>
              </a:ext>
            </a:extLst>
          </p:cNvPr>
          <p:cNvSpPr txBox="1">
            <a:spLocks/>
          </p:cNvSpPr>
          <p:nvPr/>
        </p:nvSpPr>
        <p:spPr>
          <a:xfrm>
            <a:off x="279597" y="1717736"/>
            <a:ext cx="5560262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за состоянием подвалов, чердаков, подъездов, домовладений</a:t>
            </a:r>
            <a:endParaRPr lang="ru-RU" sz="20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39">
            <a:extLst>
              <a:ext uri="{FF2B5EF4-FFF2-40B4-BE49-F238E27FC236}">
                <a16:creationId xmlns:a16="http://schemas.microsoft.com/office/drawing/2014/main" id="{366241DA-C410-4E45-984A-5E0910260FE0}"/>
              </a:ext>
            </a:extLst>
          </p:cNvPr>
          <p:cNvSpPr txBox="1">
            <a:spLocks/>
          </p:cNvSpPr>
          <p:nvPr/>
        </p:nvSpPr>
        <p:spPr>
          <a:xfrm>
            <a:off x="6331186" y="1717736"/>
            <a:ext cx="5560262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и создание нормативного температурного-влажностного режима</a:t>
            </a:r>
            <a:endParaRPr lang="ru-RU" sz="20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39">
            <a:extLst>
              <a:ext uri="{FF2B5EF4-FFF2-40B4-BE49-F238E27FC236}">
                <a16:creationId xmlns:a16="http://schemas.microsoft.com/office/drawing/2014/main" id="{366241DA-C410-4E45-984A-5E0910260FE0}"/>
              </a:ext>
            </a:extLst>
          </p:cNvPr>
          <p:cNvSpPr txBox="1">
            <a:spLocks/>
          </p:cNvSpPr>
          <p:nvPr/>
        </p:nvSpPr>
        <p:spPr>
          <a:xfrm>
            <a:off x="607262" y="66347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ЖИЛИЩНО-КОММУНАЛЬНАЯ СФЕРА</a:t>
            </a:r>
            <a:endParaRPr lang="ru-RU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 b="11111"/>
          <a:stretch/>
        </p:blipFill>
        <p:spPr>
          <a:xfrm>
            <a:off x="1858027" y="4255020"/>
            <a:ext cx="2381793" cy="236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74" y="4255020"/>
            <a:ext cx="3868673" cy="241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5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9">
            <a:extLst>
              <a:ext uri="{FF2B5EF4-FFF2-40B4-BE49-F238E27FC236}">
                <a16:creationId xmlns:a16="http://schemas.microsoft.com/office/drawing/2014/main" id="{366241DA-C410-4E45-984A-5E0910260FE0}"/>
              </a:ext>
            </a:extLst>
          </p:cNvPr>
          <p:cNvSpPr txBox="1">
            <a:spLocks/>
          </p:cNvSpPr>
          <p:nvPr/>
        </p:nvSpPr>
        <p:spPr>
          <a:xfrm>
            <a:off x="571500" y="481042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5" name="Заголовок 39">
            <a:extLst>
              <a:ext uri="{FF2B5EF4-FFF2-40B4-BE49-F238E27FC236}">
                <a16:creationId xmlns:a16="http://schemas.microsoft.com/office/drawing/2014/main" id="{366241DA-C410-4E45-984A-5E0910260FE0}"/>
              </a:ext>
            </a:extLst>
          </p:cNvPr>
          <p:cNvSpPr txBox="1">
            <a:spLocks/>
          </p:cNvSpPr>
          <p:nvPr/>
        </p:nvSpPr>
        <p:spPr>
          <a:xfrm>
            <a:off x="607262" y="66347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ЖИЛИЩНО-КОММУНАЛЬНАЯ СФЕРА</a:t>
            </a:r>
            <a:endParaRPr lang="ru-RU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39">
            <a:extLst>
              <a:ext uri="{FF2B5EF4-FFF2-40B4-BE49-F238E27FC236}">
                <a16:creationId xmlns:a16="http://schemas.microsoft.com/office/drawing/2014/main" id="{366241DA-C410-4E45-984A-5E0910260FE0}"/>
              </a:ext>
            </a:extLst>
          </p:cNvPr>
          <p:cNvSpPr txBox="1">
            <a:spLocks/>
          </p:cNvSpPr>
          <p:nvPr/>
        </p:nvSpPr>
        <p:spPr>
          <a:xfrm>
            <a:off x="1390650" y="1386245"/>
            <a:ext cx="9839325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 зиме объектов жилищного фонда,</a:t>
            </a:r>
            <a:r>
              <a:rPr lang="en-US" sz="18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коммунального хозяйства и социально-культурного назначения</a:t>
            </a:r>
            <a:endParaRPr lang="ru-RU" sz="20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39">
            <a:extLst>
              <a:ext uri="{FF2B5EF4-FFF2-40B4-BE49-F238E27FC236}">
                <a16:creationId xmlns:a16="http://schemas.microsoft.com/office/drawing/2014/main" id="{366241DA-C410-4E45-984A-5E0910260FE0}"/>
              </a:ext>
            </a:extLst>
          </p:cNvPr>
          <p:cNvSpPr txBox="1">
            <a:spLocks/>
          </p:cNvSpPr>
          <p:nvPr/>
        </p:nvSpPr>
        <p:spPr>
          <a:xfrm>
            <a:off x="1275962" y="2521922"/>
            <a:ext cx="9839325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152 многоквартирных дома подготовлены </a:t>
            </a:r>
            <a:r>
              <a:rPr lang="ru-RU" sz="1800" b="1" dirty="0" err="1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подготовленны</a:t>
            </a:r>
            <a:r>
              <a:rPr lang="ru-RU" sz="18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осенне-зимней эксплуатации </a:t>
            </a:r>
            <a:endParaRPr lang="ru-RU" sz="20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4"/>
          <a:srcRect l="23948" t="53101" r="9695" b="15315"/>
          <a:stretch/>
        </p:blipFill>
        <p:spPr bwMode="auto">
          <a:xfrm>
            <a:off x="2566599" y="3838575"/>
            <a:ext cx="7258050" cy="194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2" descr="Герб Москвы — Википедия">
            <a:extLst>
              <a:ext uri="{FF2B5EF4-FFF2-40B4-BE49-F238E27FC236}">
                <a16:creationId xmlns:a16="http://schemas.microsoft.com/office/drawing/2014/main" id="{7D86D8E1-15BE-456D-B9FB-C667C8775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6" y="96115"/>
            <a:ext cx="599348" cy="71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5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Блок-схема: альтернативный процесс 26"/>
          <p:cNvSpPr/>
          <p:nvPr/>
        </p:nvSpPr>
        <p:spPr>
          <a:xfrm>
            <a:off x="3075204" y="4568331"/>
            <a:ext cx="2808951" cy="1603869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54139" y="4528508"/>
            <a:ext cx="2808951" cy="1603869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124749" y="2889270"/>
            <a:ext cx="5848350" cy="94469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124749" y="1705913"/>
            <a:ext cx="5848350" cy="808687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39">
            <a:extLst>
              <a:ext uri="{FF2B5EF4-FFF2-40B4-BE49-F238E27FC236}">
                <a16:creationId xmlns:a16="http://schemas.microsoft.com/office/drawing/2014/main" id="{5965E8C9-DA23-4E14-920F-5F5038440B4E}"/>
              </a:ext>
            </a:extLst>
          </p:cNvPr>
          <p:cNvSpPr txBox="1">
            <a:spLocks/>
          </p:cNvSpPr>
          <p:nvPr/>
        </p:nvSpPr>
        <p:spPr>
          <a:xfrm>
            <a:off x="1132413" y="148245"/>
            <a:ext cx="9371675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БРОШЕННЫЕ РАЗУКОМПЛЕКТОВАННЫЕ ТРАНСПОРТНЫЕ СРЕДСТВА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540523BF-A8F9-4E7B-A671-2BE9049F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279596" y="1878853"/>
            <a:ext cx="553865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ПРОВЕРЕНО 79 транспортных средств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279597" y="2910638"/>
            <a:ext cx="5538655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ВЫЯВЛЕНО 25 транспортных средств, имеющие признаки брошенного и разукомплектовано</a:t>
            </a:r>
          </a:p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cxnSp>
        <p:nvCxnSpPr>
          <p:cNvPr id="4" name="Прямая со стрелкой 3"/>
          <p:cNvCxnSpPr>
            <a:stCxn id="12" idx="2"/>
          </p:cNvCxnSpPr>
          <p:nvPr/>
        </p:nvCxnSpPr>
        <p:spPr>
          <a:xfrm flipH="1">
            <a:off x="1801190" y="3833968"/>
            <a:ext cx="1247735" cy="694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2" idx="2"/>
          </p:cNvCxnSpPr>
          <p:nvPr/>
        </p:nvCxnSpPr>
        <p:spPr>
          <a:xfrm>
            <a:off x="3048925" y="3833968"/>
            <a:ext cx="1185862" cy="694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252541" y="4757298"/>
            <a:ext cx="2563393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6 ТС перемещены на стоянку временного хранения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3209793" y="4631601"/>
            <a:ext cx="2514600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19 ТС приведено в надлежащее состояние и перемещено владельцами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1724025"/>
            <a:ext cx="4231404" cy="238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271" y="4316395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58" y="4316396"/>
            <a:ext cx="2651192" cy="198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" descr="Герб Москвы — Википедия">
            <a:extLst>
              <a:ext uri="{FF2B5EF4-FFF2-40B4-BE49-F238E27FC236}">
                <a16:creationId xmlns:a16="http://schemas.microsoft.com/office/drawing/2014/main" id="{7D86D8E1-15BE-456D-B9FB-C667C8775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6" y="96115"/>
            <a:ext cx="599348" cy="71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DB845A4-F35E-472F-A3A9-8059ED7CC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45" y="1325245"/>
            <a:ext cx="11271949" cy="4316730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Ежегодное заслушивание отчёта главы управы района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РОСТОКИНО </a:t>
            </a:r>
            <a:r>
              <a:rPr lang="ru-RU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Москвы, о результатах деятельности управы района, в соответствии с </a:t>
            </a:r>
            <a:r>
              <a:rPr lang="ru-RU" sz="1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Постановлением Правительства Москвы от 10.09.2012 №474-ПП</a:t>
            </a:r>
            <a:r>
              <a:rPr lang="ru-RU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проводится ежегодно в первом квартале каждого года. В отчёт включаются сведения об основных направлениях деятельности управы района за отчётный год, в том числе:</a:t>
            </a:r>
            <a:br>
              <a:rPr lang="ru-RU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br>
              <a:rPr lang="ru-RU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О </a:t>
            </a:r>
            <a:r>
              <a:rPr lang="ru-RU" sz="1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результатах выполнения комплексной программы развития района;</a:t>
            </a:r>
            <a:br>
              <a:rPr lang="ru-RU" sz="1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</a:br>
            <a:r>
              <a:rPr lang="ru-RU" sz="18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О </a:t>
            </a:r>
            <a:r>
              <a:rPr lang="ru-RU" sz="1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взаимодействии управы и жителей района по решению вопросов </a:t>
            </a:r>
            <a:br>
              <a:rPr lang="ru-RU" sz="1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</a:br>
            <a:r>
              <a:rPr lang="ru-RU" sz="1800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социально-экономического </a:t>
            </a:r>
            <a:r>
              <a:rPr lang="ru-RU" sz="1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развития.</a:t>
            </a:r>
            <a:br>
              <a:rPr lang="ru-RU" sz="1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</a:b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5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8" y="952"/>
            <a:ext cx="751808" cy="94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Блок-схема: альтернативный процесс 17"/>
          <p:cNvSpPr/>
          <p:nvPr/>
        </p:nvSpPr>
        <p:spPr>
          <a:xfrm>
            <a:off x="36708" y="4186266"/>
            <a:ext cx="6076950" cy="2414681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5808462" y="1912694"/>
            <a:ext cx="6076950" cy="808687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F9E57E27-A6FE-46D3-9DAE-1180584E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1" name="Заголовок 39">
            <a:extLst>
              <a:ext uri="{FF2B5EF4-FFF2-40B4-BE49-F238E27FC236}">
                <a16:creationId xmlns:a16="http://schemas.microsoft.com/office/drawing/2014/main" id="{5965E8C9-DA23-4E14-920F-5F5038440B4E}"/>
              </a:ext>
            </a:extLst>
          </p:cNvPr>
          <p:cNvSpPr txBox="1">
            <a:spLocks/>
          </p:cNvSpPr>
          <p:nvPr/>
        </p:nvSpPr>
        <p:spPr>
          <a:xfrm>
            <a:off x="5808462" y="894750"/>
            <a:ext cx="5972175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ВЫЯВЛЕНИЕ ОСВОБОДИВШЕЙСЯ ЖИЛОЙ ПЛОЩАДИ, САМОВОЛЬНО ЗАНЯТОЙ ЖИЛОЙ ПЛОЩАДИ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92645"/>
            <a:ext cx="222885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5897559" y="1993873"/>
            <a:ext cx="598785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ПРОВЕДЕНО – 13 комиссий</a:t>
            </a:r>
          </a:p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ОСМОТРЕНО – </a:t>
            </a:r>
            <a:r>
              <a:rPr lang="en-US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25 </a:t>
            </a:r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жилых помещений</a:t>
            </a:r>
          </a:p>
        </p:txBody>
      </p:sp>
      <p:sp>
        <p:nvSpPr>
          <p:cNvPr id="14" name="Заголовок 39">
            <a:extLst>
              <a:ext uri="{FF2B5EF4-FFF2-40B4-BE49-F238E27FC236}">
                <a16:creationId xmlns:a16="http://schemas.microsoft.com/office/drawing/2014/main" id="{5965E8C9-DA23-4E14-920F-5F5038440B4E}"/>
              </a:ext>
            </a:extLst>
          </p:cNvPr>
          <p:cNvSpPr txBox="1">
            <a:spLocks/>
          </p:cNvSpPr>
          <p:nvPr/>
        </p:nvSpPr>
        <p:spPr>
          <a:xfrm>
            <a:off x="89097" y="3427874"/>
            <a:ext cx="5972175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Работа С ЗАДОЛЖЕННОСТЬЮ ФИЗИЧЕСКИХ ЛИЦ ЗА ЖКУ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507500" y="4222837"/>
            <a:ext cx="5135365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Направлено в суд – 799 заявлений, на сумму более 20 </a:t>
            </a:r>
            <a:r>
              <a:rPr lang="ru-RU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млн.руб</a:t>
            </a:r>
            <a:endParaRPr lang="ru-RU" dirty="0" smtClean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Направлено в ФСПП на взыскание – 270 исполнительных листов, на сумму 5 </a:t>
            </a:r>
            <a:r>
              <a:rPr lang="ru-RU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Принудительно взыскано с должников более 3 </a:t>
            </a:r>
            <a:r>
              <a:rPr lang="ru-RU" dirty="0" err="1" smtClean="0">
                <a:latin typeface="Book Antiqua" panose="0204060205030503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8" b="7501"/>
          <a:stretch/>
        </p:blipFill>
        <p:spPr>
          <a:xfrm rot="20533644">
            <a:off x="7468198" y="4187995"/>
            <a:ext cx="3173998" cy="202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Герб Москвы — Википедия">
            <a:extLst>
              <a:ext uri="{FF2B5EF4-FFF2-40B4-BE49-F238E27FC236}">
                <a16:creationId xmlns:a16="http://schemas.microsoft.com/office/drawing/2014/main" id="{7D86D8E1-15BE-456D-B9FB-C667C8775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6" y="96115"/>
            <a:ext cx="599348" cy="71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6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Блок-схема: альтернативный процесс 11"/>
          <p:cNvSpPr/>
          <p:nvPr/>
        </p:nvSpPr>
        <p:spPr>
          <a:xfrm>
            <a:off x="212922" y="5550745"/>
            <a:ext cx="5721152" cy="666246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ВЫЯВЛЕНО 150 квартир сдаваемых в аренду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Заголовок 39">
            <a:extLst>
              <a:ext uri="{FF2B5EF4-FFF2-40B4-BE49-F238E27FC236}">
                <a16:creationId xmlns:a16="http://schemas.microsoft.com/office/drawing/2014/main" id="{96888CB6-BA1C-4E72-84E1-4005F4E5AA9E}"/>
              </a:ext>
            </a:extLst>
          </p:cNvPr>
          <p:cNvSpPr txBox="1">
            <a:spLocks/>
          </p:cNvSpPr>
          <p:nvPr/>
        </p:nvSpPr>
        <p:spPr>
          <a:xfrm>
            <a:off x="571500" y="148245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Book Antiqua" panose="02040602050305030304" pitchFamily="18" charset="0"/>
              </a:rPr>
              <a:t>ОРГАНИЗАЦИЯ ДЕЯТЕЛЬНОСТИ </a:t>
            </a:r>
            <a:r>
              <a:rPr lang="ru-RU" sz="2400" b="1" dirty="0" err="1" smtClean="0">
                <a:latin typeface="Book Antiqua" panose="02040602050305030304" pitchFamily="18" charset="0"/>
              </a:rPr>
              <a:t>опоп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F9E57E27-A6FE-46D3-9DAE-1180584E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3" name="Блок-схема: альтернативный процесс 12"/>
          <p:cNvSpPr/>
          <p:nvPr/>
        </p:nvSpPr>
        <p:spPr>
          <a:xfrm>
            <a:off x="212922" y="1260572"/>
            <a:ext cx="5721152" cy="2703946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Расмотренно</a:t>
            </a:r>
            <a:r>
              <a:rPr lang="ru-RU" u="sng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6368 сообщений, из них: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Возбуждено 5 уголовных дел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210 дел об административных правонарушениях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16 человек поставлены на профилактический учет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3401 замечание устранено в ходе проверки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2338 беседы проведены с гражданами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12922" y="4533592"/>
            <a:ext cx="5721152" cy="781202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Поступило 251 сведение о нарушениях миграционного законодательства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93" y="4213560"/>
            <a:ext cx="5305425" cy="2387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19" y="1260573"/>
            <a:ext cx="2822108" cy="263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37" y="1260572"/>
            <a:ext cx="1977681" cy="263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Герб Москвы — Википедия">
            <a:extLst>
              <a:ext uri="{FF2B5EF4-FFF2-40B4-BE49-F238E27FC236}">
                <a16:creationId xmlns:a16="http://schemas.microsoft.com/office/drawing/2014/main" id="{7D86D8E1-15BE-456D-B9FB-C667C8775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6" y="96115"/>
            <a:ext cx="599348" cy="71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13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642C805F-7ABA-46F7-9ED5-55060F15C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39">
            <a:extLst>
              <a:ext uri="{FF2B5EF4-FFF2-40B4-BE49-F238E27FC236}">
                <a16:creationId xmlns:a16="http://schemas.microsoft.com/office/drawing/2014/main" id="{E6A0BCC3-987F-49E9-A438-26901E3AEA9A}"/>
              </a:ext>
            </a:extLst>
          </p:cNvPr>
          <p:cNvSpPr txBox="1">
            <a:spLocks/>
          </p:cNvSpPr>
          <p:nvPr/>
        </p:nvSpPr>
        <p:spPr>
          <a:xfrm>
            <a:off x="571500" y="166878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СТРОИТЕЛЬСТВО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4" name="Блок-схема: альтернативный процесс 13"/>
          <p:cNvSpPr/>
          <p:nvPr/>
        </p:nvSpPr>
        <p:spPr>
          <a:xfrm>
            <a:off x="568716" y="4725895"/>
            <a:ext cx="5721152" cy="781202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Ведется строительство жилых комплексов: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ЖК Режиссер Вильгельма Пика, вл. 3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ЖК Союз Сельскохозяйственная, вл. 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68716" y="2998585"/>
            <a:ext cx="5722544" cy="1383802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Продолжается строительство «Многофункционального общественно-делового и торгово-развлекательного комплекса с </a:t>
            </a:r>
            <a:r>
              <a:rPr lang="ru-RU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Аппарт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-отелем в составе ТПУ «Ботанический сад»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70108" y="1524913"/>
            <a:ext cx="5721152" cy="1122381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Работы по возведению дома по реновации по адресу: проспект Мира, д. 135А в завершающей стадии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5" y="3254422"/>
            <a:ext cx="3886200" cy="218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2018" y="4792709"/>
            <a:ext cx="2919211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04" y="1225218"/>
            <a:ext cx="3697896" cy="228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Блок-схема: альтернативный процесс 18"/>
          <p:cNvSpPr/>
          <p:nvPr/>
        </p:nvSpPr>
        <p:spPr>
          <a:xfrm>
            <a:off x="568716" y="5850605"/>
            <a:ext cx="5721152" cy="781202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Выполняются работы по строительству «Автомойки с магазином сопутствующих товаров» ул. Сельскохозяйственная, д. 12А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альтернативный процесс 16"/>
          <p:cNvSpPr/>
          <p:nvPr/>
        </p:nvSpPr>
        <p:spPr>
          <a:xfrm>
            <a:off x="3677631" y="2562657"/>
            <a:ext cx="8361391" cy="340951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642C805F-7ABA-46F7-9ED5-55060F15C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5" name="Заголовок 39">
            <a:extLst>
              <a:ext uri="{FF2B5EF4-FFF2-40B4-BE49-F238E27FC236}">
                <a16:creationId xmlns:a16="http://schemas.microsoft.com/office/drawing/2014/main" id="{E6A0BCC3-987F-49E9-A438-26901E3AEA9A}"/>
              </a:ext>
            </a:extLst>
          </p:cNvPr>
          <p:cNvSpPr txBox="1">
            <a:spLocks/>
          </p:cNvSpPr>
          <p:nvPr/>
        </p:nvSpPr>
        <p:spPr>
          <a:xfrm>
            <a:off x="1797108" y="124690"/>
            <a:ext cx="10023417" cy="1627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Book Antiqua" panose="02040602050305030304" pitchFamily="18" charset="0"/>
              </a:rPr>
              <a:t>ВЫЯВЛЕНИЕ САМОВОЛЬНОГО СТРОИТЕЛЬСТВА И НЕЗАКОННО РАЗМЕЩЕННЫХ НЕКАПИТАЛЬНЫХ ОБЪЕКТОВ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  <p:sp>
        <p:nvSpPr>
          <p:cNvPr id="16" name="Заголовок 39">
            <a:extLst>
              <a:ext uri="{FF2B5EF4-FFF2-40B4-BE49-F238E27FC236}">
                <a16:creationId xmlns:a16="http://schemas.microsoft.com/office/drawing/2014/main" id="{E6A0BCC3-987F-49E9-A438-26901E3AEA9A}"/>
              </a:ext>
            </a:extLst>
          </p:cNvPr>
          <p:cNvSpPr txBox="1">
            <a:spLocks/>
          </p:cNvSpPr>
          <p:nvPr/>
        </p:nvSpPr>
        <p:spPr>
          <a:xfrm>
            <a:off x="3819522" y="2843645"/>
            <a:ext cx="8077607" cy="26947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800" b="1" cap="none" dirty="0" smtClean="0">
                <a:latin typeface="Book Antiqua" panose="02040602050305030304" pitchFamily="18" charset="0"/>
              </a:rPr>
              <a:t>Решением окружной комиссии по пресечению самовольного строительства демонтировано 6 объектов:</a:t>
            </a:r>
          </a:p>
          <a:p>
            <a:pPr algn="ctr"/>
            <a:endParaRPr lang="ru-RU" sz="1800" b="1" cap="none" dirty="0" smtClean="0">
              <a:latin typeface="Book Antiqua" panose="02040602050305030304" pitchFamily="18" charset="0"/>
            </a:endParaRPr>
          </a:p>
          <a:p>
            <a:pPr algn="ctr"/>
            <a:endParaRPr lang="ru-RU" sz="1800" b="1" cap="none" dirty="0" smtClean="0">
              <a:latin typeface="Book Antiqua" panose="02040602050305030304" pitchFamily="18" charset="0"/>
            </a:endParaRPr>
          </a:p>
          <a:p>
            <a:pPr algn="ctr"/>
            <a:endParaRPr lang="ru-RU" sz="1800" b="1" cap="none" dirty="0" smtClean="0">
              <a:latin typeface="Book Antiqua" panose="02040602050305030304" pitchFamily="18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ru-RU" sz="1800" cap="none" dirty="0" smtClean="0">
                <a:latin typeface="Book Antiqua" panose="02040602050305030304" pitchFamily="18" charset="0"/>
              </a:rPr>
              <a:t>Проспект мира, вл. 183 (гаражный объект)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1800" cap="none" dirty="0" smtClean="0">
                <a:latin typeface="Book Antiqua" panose="02040602050305030304" pitchFamily="18" charset="0"/>
              </a:rPr>
              <a:t>Проспект мира, вл. 202 (гаражный объект)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1800" cap="none" dirty="0" smtClean="0">
                <a:latin typeface="Book Antiqua" panose="02040602050305030304" pitchFamily="18" charset="0"/>
              </a:rPr>
              <a:t>Ул. Сельскохозяйственная, вл. 18 корп. 3-4 (ворота, забор)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1800" cap="none" dirty="0" smtClean="0">
                <a:latin typeface="Book Antiqua" panose="02040602050305030304" pitchFamily="18" charset="0"/>
              </a:rPr>
              <a:t>Проезд </a:t>
            </a:r>
            <a:r>
              <a:rPr lang="ru-RU" sz="1800" cap="none" dirty="0" err="1" smtClean="0">
                <a:latin typeface="Book Antiqua" panose="02040602050305030304" pitchFamily="18" charset="0"/>
              </a:rPr>
              <a:t>кадомцева</a:t>
            </a:r>
            <a:r>
              <a:rPr lang="ru-RU" sz="1800" cap="none" dirty="0" smtClean="0">
                <a:latin typeface="Book Antiqua" panose="02040602050305030304" pitchFamily="18" charset="0"/>
              </a:rPr>
              <a:t>, вл. 13-15 (гаражный объект)</a:t>
            </a:r>
          </a:p>
          <a:p>
            <a:pPr marL="457200" indent="-457200" algn="ctr">
              <a:buFont typeface="+mj-lt"/>
              <a:buAutoNum type="arabicPeriod"/>
            </a:pPr>
            <a:endParaRPr lang="ru-RU" sz="20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5" y="3117272"/>
            <a:ext cx="3067050" cy="230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42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Герб Москвы — Википедия">
            <a:extLst>
              <a:ext uri="{FF2B5EF4-FFF2-40B4-BE49-F238E27FC236}">
                <a16:creationId xmlns:a16="http://schemas.microsoft.com/office/drawing/2014/main" id="{3DED6DCA-487F-4F36-BEE8-15C352E75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56623" t="23426" r="8785" b="35762"/>
          <a:stretch/>
        </p:blipFill>
        <p:spPr bwMode="auto">
          <a:xfrm>
            <a:off x="334365" y="2855667"/>
            <a:ext cx="3200400" cy="2124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4391025" y="971550"/>
            <a:ext cx="5962650" cy="649533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ВСЕГО ПОСТУПИЛО 5951 ОБРАЩЕНИЕ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Заголовок 39">
            <a:extLst>
              <a:ext uri="{FF2B5EF4-FFF2-40B4-BE49-F238E27FC236}">
                <a16:creationId xmlns:a16="http://schemas.microsoft.com/office/drawing/2014/main" id="{E6A0BCC3-987F-49E9-A438-26901E3AEA9A}"/>
              </a:ext>
            </a:extLst>
          </p:cNvPr>
          <p:cNvSpPr txBox="1">
            <a:spLocks/>
          </p:cNvSpPr>
          <p:nvPr/>
        </p:nvSpPr>
        <p:spPr>
          <a:xfrm>
            <a:off x="2082858" y="135080"/>
            <a:ext cx="8270817" cy="1027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Book Antiqua" panose="02040602050305030304" pitchFamily="18" charset="0"/>
              </a:rPr>
              <a:t>ПОРТАЛ «Наш город»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634345"/>
              </p:ext>
            </p:extLst>
          </p:nvPr>
        </p:nvGraphicFramePr>
        <p:xfrm>
          <a:off x="3868290" y="1868733"/>
          <a:ext cx="7008119" cy="4820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14825">
                  <a:extLst>
                    <a:ext uri="{9D8B030D-6E8A-4147-A177-3AD203B41FA5}">
                      <a16:colId xmlns:a16="http://schemas.microsoft.com/office/drawing/2014/main" val="3667835961"/>
                    </a:ext>
                  </a:extLst>
                </a:gridCol>
                <a:gridCol w="2693294">
                  <a:extLst>
                    <a:ext uri="{9D8B030D-6E8A-4147-A177-3AD203B41FA5}">
                      <a16:colId xmlns:a16="http://schemas.microsoft.com/office/drawing/2014/main" val="648822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smtClean="0">
                          <a:solidFill>
                            <a:schemeClr val="tx1"/>
                          </a:solidFill>
                        </a:rPr>
                        <a:t>количество</a:t>
                      </a:r>
                      <a:endParaRPr lang="ru-RU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639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Дворовые территории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2390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570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Многоквартирные дома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2550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16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Дороги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760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2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Парки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157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4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Городская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территория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241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Строительные площадки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549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Пешеходные переходы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310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Остановки общественного транспорта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677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Учреждения здравоохранения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83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Учреждения образования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575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Учреждения культуры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846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Нестационарные торговые объекты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140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7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Герб Москвы — Википедия">
            <a:extLst>
              <a:ext uri="{FF2B5EF4-FFF2-40B4-BE49-F238E27FC236}">
                <a16:creationId xmlns:a16="http://schemas.microsoft.com/office/drawing/2014/main" id="{3DED6DCA-487F-4F36-BEE8-15C352E75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1" name="Заголовок 39">
            <a:extLst>
              <a:ext uri="{FF2B5EF4-FFF2-40B4-BE49-F238E27FC236}">
                <a16:creationId xmlns:a16="http://schemas.microsoft.com/office/drawing/2014/main" id="{E6A0BCC3-987F-49E9-A438-26901E3AEA9A}"/>
              </a:ext>
            </a:extLst>
          </p:cNvPr>
          <p:cNvSpPr txBox="1">
            <a:spLocks/>
          </p:cNvSpPr>
          <p:nvPr/>
        </p:nvSpPr>
        <p:spPr>
          <a:xfrm>
            <a:off x="2082858" y="135080"/>
            <a:ext cx="8270817" cy="1027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Book Antiqua" panose="02040602050305030304" pitchFamily="18" charset="0"/>
              </a:rPr>
              <a:t>СФЕРА ТОРГОВЛИ И УСЛУГ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018773" y="1163781"/>
            <a:ext cx="6398986" cy="81742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Всего 220 стационарных предприятий торговли и услуг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1074934" y="2230146"/>
            <a:ext cx="4781550" cy="1665145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ОТКРЫТО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13 предприятий торговли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13 предприятий общественного питания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19 предприятий бытового обслуживания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467475" y="2230146"/>
            <a:ext cx="4781550" cy="1665145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ЗАКРЫТО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19 предприятий торговли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5 предприятий службы быта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16" y="4144236"/>
            <a:ext cx="4533900" cy="237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77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-218" r="6916" b="17249"/>
          <a:stretch/>
        </p:blipFill>
        <p:spPr>
          <a:xfrm>
            <a:off x="1583731" y="4733293"/>
            <a:ext cx="3741296" cy="199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1" y="2849705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Герб Москвы — Википедия">
            <a:extLst>
              <a:ext uri="{FF2B5EF4-FFF2-40B4-BE49-F238E27FC236}">
                <a16:creationId xmlns:a16="http://schemas.microsoft.com/office/drawing/2014/main" id="{0EABEB76-FD02-4E80-BFB7-DBA6DCC67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2" name="Заголовок 39">
            <a:extLst>
              <a:ext uri="{FF2B5EF4-FFF2-40B4-BE49-F238E27FC236}">
                <a16:creationId xmlns:a16="http://schemas.microsoft.com/office/drawing/2014/main" id="{E6A0BCC3-987F-49E9-A438-26901E3AEA9A}"/>
              </a:ext>
            </a:extLst>
          </p:cNvPr>
          <p:cNvSpPr txBox="1">
            <a:spLocks/>
          </p:cNvSpPr>
          <p:nvPr/>
        </p:nvSpPr>
        <p:spPr>
          <a:xfrm>
            <a:off x="2073333" y="13741"/>
            <a:ext cx="8270817" cy="1027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Book Antiqua" panose="02040602050305030304" pitchFamily="18" charset="0"/>
              </a:rPr>
              <a:t>ПРАЗДНИЧНОЕ ОФОРМЛЕНИЕ РАЙОНА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5438123" y="1182831"/>
            <a:ext cx="6398986" cy="81742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НОВОГОДНЕЕ ОФОРМЛЕНИЕ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6305549" y="2141506"/>
            <a:ext cx="4674309" cy="426894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238 организаций района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438123" y="3049730"/>
            <a:ext cx="6398986" cy="3046269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УСТАНОВЛЕНО: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64 объемно-декоративные конструкции в парке Яуза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1 инсталляция «УМКА»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2 крупногабаритные ели: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Парк Яуза, парк спорта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л. Бажова, д. 2</a:t>
            </a:r>
          </a:p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/>
          <a:stretch/>
        </p:blipFill>
        <p:spPr>
          <a:xfrm>
            <a:off x="1583731" y="987250"/>
            <a:ext cx="3719380" cy="2425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50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65" y="3645868"/>
            <a:ext cx="3418276" cy="2390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608209" y="-3405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СОЦИАЛЬНАЯ Сфера 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7" name="AutoShape 8" descr="В Отрадном завершаются работы по реконструкции кинотеатра «Байконур» /  Новости города / Сайт Москвы">
            <a:extLst>
              <a:ext uri="{FF2B5EF4-FFF2-40B4-BE49-F238E27FC236}">
                <a16:creationId xmlns:a16="http://schemas.microsoft.com/office/drawing/2014/main" id="{6F691675-EFE6-4DA7-B7E3-8233F5818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E073631A-D76A-4CDF-9E11-4A67686E2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5581873" y="1446352"/>
            <a:ext cx="6398986" cy="2759327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СОЦИАЛЬНЫЕ ОБЪКТЫ: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12 учреждений образования (5 зданий школ и 7 дошкольных учреждений)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7 учреждений здравоохранения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6 учреждений культуры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4 учреждения досуга и спорта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2 учреждения социальной защиты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32" y="1230886"/>
            <a:ext cx="3169359" cy="237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content.foto.my.mail.ru/mail/sasin62/18984/h-1901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14371" r="17167" b="9323"/>
          <a:stretch/>
        </p:blipFill>
        <p:spPr bwMode="auto">
          <a:xfrm>
            <a:off x="410565" y="4205679"/>
            <a:ext cx="3132300" cy="2400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1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Герб Москвы — Википедия">
            <a:extLst>
              <a:ext uri="{FF2B5EF4-FFF2-40B4-BE49-F238E27FC236}">
                <a16:creationId xmlns:a16="http://schemas.microsoft.com/office/drawing/2014/main" id="{24B24414-B407-4136-B4DE-8D58B018C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4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608209" y="-62411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СОЦИАЛЬНАЯ</a:t>
            </a:r>
            <a:r>
              <a:rPr lang="ru-RU" b="1" dirty="0" smtClean="0"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latin typeface="Book Antiqua" panose="02040602050305030304" pitchFamily="18" charset="0"/>
              </a:rPr>
              <a:t>Сфера</a:t>
            </a:r>
            <a:r>
              <a:rPr lang="ru-RU" b="1" dirty="0" smtClean="0">
                <a:latin typeface="Bookman Old Style" panose="02050604050505020204" pitchFamily="18" charset="0"/>
              </a:rPr>
              <a:t> 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258223" y="1766395"/>
            <a:ext cx="6398986" cy="426267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Проведено 8 заседаний Комиссии по оказанию адресной социальной помощи</a:t>
            </a:r>
          </a:p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Оказана материальная помощь на сумму 147 </a:t>
            </a:r>
            <a:r>
              <a:rPr lang="ru-RU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тыс.руб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7 жителям</a:t>
            </a:r>
          </a:p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3074" name="Picture 2" descr="https://papik.pro/uploads/posts/2023-03/1678816680_papik-pro-p-bolshaya-semya-risunok-dlya-detei-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2628179"/>
            <a:ext cx="4501953" cy="2539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608209" y="861192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Book Antiqua" panose="02040602050305030304" pitchFamily="18" charset="0"/>
              </a:rPr>
              <a:t>Оказание материальной помощи льготным категориям граждан</a:t>
            </a:r>
            <a:endParaRPr lang="ru-RU" sz="2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Блок-схема: альтернативный процесс 22"/>
          <p:cNvSpPr/>
          <p:nvPr/>
        </p:nvSpPr>
        <p:spPr>
          <a:xfrm>
            <a:off x="8534856" y="5268488"/>
            <a:ext cx="3028611" cy="1159965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571500" y="0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СОЦИАЛЬНАЯ Сфера 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11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4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571500" y="928814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Гражданско-Патриотические мероприятия для жителей района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pic>
        <p:nvPicPr>
          <p:cNvPr id="23554" name="Picture 2" descr="https://sun9-8.userapi.com/impg/UtdJSzLApV-_Mb3_2fNxYNSM8waYyjmvwDZgCQ/YRhxKrphTVU.jpg?size=1600x1200&amp;quality=95&amp;sign=1cd137c700114abe79564a37ef922769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8" y="1713656"/>
            <a:ext cx="3987537" cy="2990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sun9-64.userapi.com/impg/-3rd6uB1sGEiAWl_i1tCR6vCu_NPm4cR43V1Yg/7bo8gwlsKjA.jpg?size=1024x682&amp;quality=95&amp;sign=4471aeba16d8f81230d4aa9049f3c066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6" y="1394838"/>
            <a:ext cx="3182186" cy="2119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s://sun9-7.userapi.com/impg/g5XPYTd8INflLhMTsRNN6I4citSXlk_ey6dxkw/4pzWvBVWOC4.jpg?size=1600x1200&amp;quality=95&amp;sign=1e816d62baa7c346115761c0494cc2fc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0" y="3702281"/>
            <a:ext cx="3583781" cy="2687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sun9-10.userapi.com/impg/K9kbt7oSDhDdEiLb0IxJWtiCfkXydDzUiWoQeQ/_yXjxnBa3qs.jpg?size=1280x960&amp;quality=95&amp;sign=5897f22df5412cff7502442dd4b8e161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686" y="4704310"/>
            <a:ext cx="2795979" cy="2096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8249226" y="5395870"/>
            <a:ext cx="3599873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cap="none" dirty="0" smtClean="0">
                <a:latin typeface="Book Antiqua" panose="02040602050305030304" pitchFamily="18" charset="0"/>
              </a:rPr>
              <a:t>Проведено более </a:t>
            </a:r>
          </a:p>
          <a:p>
            <a:pPr algn="ctr"/>
            <a:r>
              <a:rPr lang="ru-RU" sz="2000" cap="none" dirty="0" smtClean="0">
                <a:latin typeface="Book Antiqua" panose="02040602050305030304" pitchFamily="18" charset="0"/>
              </a:rPr>
              <a:t>50 мероприятий</a:t>
            </a:r>
            <a:endParaRPr lang="ru-RU" sz="2000" cap="none" dirty="0">
              <a:latin typeface="Book Antiqua" panose="02040602050305030304" pitchFamily="18" charset="0"/>
            </a:endParaRPr>
          </a:p>
        </p:txBody>
      </p:sp>
      <p:pic>
        <p:nvPicPr>
          <p:cNvPr id="23566" name="Picture 14" descr="https://sun9-34.userapi.com/impg/j0rfBdU3MCXyUlo4dVPoD2UqXtfHk3HipjzDiw/8t17ATEqxOA.jpg?size=1280x960&amp;quality=95&amp;sign=fe22f529dbea6377aea4d15233bf7ec6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42" y="2381250"/>
            <a:ext cx="3577508" cy="2683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1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Блок-схема: альтернативный процесс 29"/>
          <p:cNvSpPr/>
          <p:nvPr/>
        </p:nvSpPr>
        <p:spPr>
          <a:xfrm>
            <a:off x="5592620" y="4211276"/>
            <a:ext cx="5725544" cy="75228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5592620" y="3617723"/>
            <a:ext cx="5725544" cy="4572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5592620" y="2996451"/>
            <a:ext cx="5725544" cy="4572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5592620" y="2383600"/>
            <a:ext cx="5725544" cy="4572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5592620" y="1774010"/>
            <a:ext cx="5725544" cy="4572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Заголовок 39">
            <a:extLst>
              <a:ext uri="{FF2B5EF4-FFF2-40B4-BE49-F238E27FC236}">
                <a16:creationId xmlns:a16="http://schemas.microsoft.com/office/drawing/2014/main" id="{A52F9FE3-273F-4153-BFD3-91023BFA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25" y="5230"/>
            <a:ext cx="9957439" cy="905203"/>
          </a:xfrm>
        </p:spPr>
        <p:txBody>
          <a:bodyPr>
            <a:normAutofit/>
          </a:bodyPr>
          <a:lstStyle/>
          <a:p>
            <a:pPr indent="450215" algn="ctr"/>
            <a:r>
              <a:rPr 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</a:t>
            </a:r>
            <a:r>
              <a:rPr lang="ru-RU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</a:t>
            </a:r>
            <a:endParaRPr lang="ru-RU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3684A-1112-4461-9825-E51C99E0FA73}"/>
              </a:ext>
            </a:extLst>
          </p:cNvPr>
          <p:cNvSpPr txBox="1"/>
          <p:nvPr/>
        </p:nvSpPr>
        <p:spPr>
          <a:xfrm>
            <a:off x="5745018" y="1817944"/>
            <a:ext cx="546792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домов: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 дома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CFE54E-91E6-46B7-8F32-0DDDFB0A4F14}"/>
              </a:ext>
            </a:extLst>
          </p:cNvPr>
          <p:cNvSpPr txBox="1"/>
          <p:nvPr/>
        </p:nvSpPr>
        <p:spPr>
          <a:xfrm>
            <a:off x="5745017" y="3052138"/>
            <a:ext cx="546792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района: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440 гектар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Герб Москвы — Википедия">
            <a:extLst>
              <a:ext uri="{FF2B5EF4-FFF2-40B4-BE49-F238E27FC236}">
                <a16:creationId xmlns:a16="http://schemas.microsoft.com/office/drawing/2014/main" id="{1D1889A5-CBA8-4668-AA3E-CE50BFFD4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E70B6A-CBD2-4CFF-B89B-3FCE0B8C958B}"/>
              </a:ext>
            </a:extLst>
          </p:cNvPr>
          <p:cNvSpPr txBox="1"/>
          <p:nvPr/>
        </p:nvSpPr>
        <p:spPr>
          <a:xfrm>
            <a:off x="5745016" y="4247574"/>
            <a:ext cx="546792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«Жилищник района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Ростокино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ТСЖ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ЖСК, УК и общежитие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домов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73509">
            <a:off x="750977" y="734792"/>
            <a:ext cx="4314825" cy="4136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0" y="5007498"/>
            <a:ext cx="2592099" cy="1812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92" y="5091942"/>
            <a:ext cx="2839185" cy="149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23684A-1112-4461-9825-E51C99E0FA73}"/>
              </a:ext>
            </a:extLst>
          </p:cNvPr>
          <p:cNvSpPr txBox="1"/>
          <p:nvPr/>
        </p:nvSpPr>
        <p:spPr>
          <a:xfrm>
            <a:off x="5745017" y="2416919"/>
            <a:ext cx="546792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территорий: 145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CFE54E-91E6-46B7-8F32-0DDDFB0A4F14}"/>
              </a:ext>
            </a:extLst>
          </p:cNvPr>
          <p:cNvSpPr txBox="1"/>
          <p:nvPr/>
        </p:nvSpPr>
        <p:spPr>
          <a:xfrm>
            <a:off x="5745017" y="3661657"/>
            <a:ext cx="546792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Парки, скверы и парковые зоны: 5 объектов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8" y="952"/>
            <a:ext cx="751808" cy="942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9" y="4256112"/>
            <a:ext cx="1748129" cy="233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Блок-схема: альтернативный процесс 19"/>
          <p:cNvSpPr/>
          <p:nvPr/>
        </p:nvSpPr>
        <p:spPr>
          <a:xfrm>
            <a:off x="5592620" y="1157929"/>
            <a:ext cx="5725544" cy="4572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23684A-1112-4461-9825-E51C99E0FA73}"/>
              </a:ext>
            </a:extLst>
          </p:cNvPr>
          <p:cNvSpPr txBox="1"/>
          <p:nvPr/>
        </p:nvSpPr>
        <p:spPr>
          <a:xfrm>
            <a:off x="5745018" y="1201863"/>
            <a:ext cx="546792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района: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571500" y="0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СОЦИАЛЬНАЯ Сфера 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1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571500" y="633539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Физкультурно-оздоровительная работа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2" name="AutoShape 2" descr="blob:https://web.whatsapp.com/4ae1cbe5-ff34-4279-9f59-28764112c0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6" name="Picture 10" descr="https://sun9-73.userapi.com/impg/Opxc0gONVvTW-UDrStmNe1HDiBDS37522BnF7g/xnbTdP-h0Nw.jpg?size=1600x1200&amp;quality=95&amp;sign=2e8f3da8935d9efc47aa202754c9560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79" y="1411828"/>
            <a:ext cx="3171489" cy="2378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7" y="4217307"/>
            <a:ext cx="3305175" cy="247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Блок-схема: альтернативный процесс 18"/>
          <p:cNvSpPr/>
          <p:nvPr/>
        </p:nvSpPr>
        <p:spPr>
          <a:xfrm>
            <a:off x="6429798" y="1366963"/>
            <a:ext cx="5609802" cy="1548305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Проведено 40 спортивно-массовых мероприятий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Приняли участие более 2000 человек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Проведено 40 досуговых мероприятий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Приняли участие 2625 человек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4590" name="Picture 14" descr="https://sun9-47.userapi.com/impg/PUSfpyJJVHy43feYzaIQPYYSvhW8ZO6dyNjXOg/djFL8n5mM3I.jpg?size=1280x960&amp;quality=95&amp;sign=208367a53a8fcba116ef5ed1fbc8b2c8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32" y="4794951"/>
            <a:ext cx="2533632" cy="1900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https://sun9-10.userapi.com/impg/Vko1ItPJwITmirSl0f19aLhWGPiOae01UlkPRw/yhJSk8dxBdc.jpg?size=1200x1600&amp;quality=95&amp;sign=4ba4a464fc685ddb426b3918811bc91b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7"/>
          <a:stretch/>
        </p:blipFill>
        <p:spPr bwMode="auto">
          <a:xfrm>
            <a:off x="3820172" y="1839709"/>
            <a:ext cx="2324121" cy="2724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Блок-схема: альтернативный процесс 22"/>
          <p:cNvSpPr/>
          <p:nvPr/>
        </p:nvSpPr>
        <p:spPr>
          <a:xfrm>
            <a:off x="6429798" y="3016293"/>
            <a:ext cx="5609802" cy="1548305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Работают: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9 </a:t>
            </a:r>
            <a:r>
              <a:rPr lang="ru-RU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внутридворовых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площадок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6 катков (4 катка с естественным льдом и 2 катка с искусственным льдом)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2 лыжные трассы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4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571500" y="0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СОЦИАЛЬНАЯ Сфера 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1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571500" y="633539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Работа с молодежной палато</a:t>
            </a:r>
            <a:r>
              <a:rPr lang="ru-RU" sz="2000" dirty="0">
                <a:latin typeface="Book Antiqua" panose="02040602050305030304" pitchFamily="18" charset="0"/>
              </a:rPr>
              <a:t>й</a:t>
            </a:r>
          </a:p>
        </p:txBody>
      </p:sp>
      <p:sp>
        <p:nvSpPr>
          <p:cNvPr id="12" name="AutoShape 2" descr="blob:https://web.whatsapp.com/4ae1cbe5-ff34-4279-9f59-28764112c0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7742596" y="1411828"/>
            <a:ext cx="4086225" cy="1004762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Проведено: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20 мероприятий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7 заседаний</a:t>
            </a:r>
          </a:p>
        </p:txBody>
      </p:sp>
      <p:pic>
        <p:nvPicPr>
          <p:cNvPr id="25602" name="Picture 2" descr="https://sun9-40.userapi.com/impg/Tqez5RQUpYyrcuWVsJ-poHNitZTy_Rb2QWiD_w/QMPiu1rmFiI.jpg?size=1280x960&amp;quality=95&amp;sign=5e7077bae8329d8e61efe33ba1ffbc7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56" y="3897312"/>
            <a:ext cx="3604683" cy="2703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5" y="1409901"/>
            <a:ext cx="3472918" cy="231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77" y="1409901"/>
            <a:ext cx="3164231" cy="2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06" y="2647376"/>
            <a:ext cx="4330804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67" y="4013199"/>
            <a:ext cx="3295650" cy="247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571500" y="0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СОЦИАЛЬНАЯ Сфера 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1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571500" y="633539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Комиссия по делам несовершеннолетних и защите их прав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2" name="AutoShape 2" descr="blob:https://web.whatsapp.com/4ae1cbe5-ff34-4279-9f59-28764112c0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551124" y="1411826"/>
            <a:ext cx="5069376" cy="534139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Проведено: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27 заседаний КДН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40 обследований условий проживания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Рассмотрено: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86 дел в отношении несовершеннолетних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64 дел в отношении родителей</a:t>
            </a:r>
          </a:p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Поступило: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88 протоколов</a:t>
            </a:r>
          </a:p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Состоят на учете: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5 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несовершеннолетних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3 семьи несовершеннолетних</a:t>
            </a:r>
          </a:p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Снято с учета: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14 несовершеннолетних</a:t>
            </a:r>
          </a:p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13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210863"/>
            <a:ext cx="4991100" cy="374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145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754816" y="94922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Взаимодействие с жителями района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2" name="AutoShape 2" descr="blob:https://web.whatsapp.com/4ae1cbe5-ff34-4279-9f59-28764112c0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pic>
        <p:nvPicPr>
          <p:cNvPr id="26628" name="Picture 4" descr="https://sun9-75.userapi.com/impg/BaVIw4_2sX-co_Wyx_M9NuS8IeWTlnooeXzlvA/-a9yTMDOvkc.jpg?size=1024x768&amp;quality=95&amp;sign=3bf763046b27a669c3859f78747880c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5" y="1319140"/>
            <a:ext cx="3191933" cy="2393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s://sun9-59.userapi.com/impg/iqB3UExnMdHyufbo6pqPW2o-3kYraXaXhKOorg/TtWCdrc9fSQ.jpg?size=1600x1200&amp;quality=95&amp;sign=3c9701f24e9a1167c9fe852dcc8fd637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99" y="3829277"/>
            <a:ext cx="3609976" cy="2707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s://sun9-30.userapi.com/impg/xlWBlrdMWRZhi92Q5L6YcEUYIKPqdznUqfs8oA/M9dNYvdT8bE.jpg?size=1024x768&amp;quality=95&amp;sign=d8f9f54a79da1c1670ff3c6af5c4ef7f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71" y="2017739"/>
            <a:ext cx="4610482" cy="3457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s://sun9-74.userapi.com/impg/P2X0IImVtkgywR0T8uMI3u3bEDj7a5C3MJyAxQ/WW0jJutIMZo.jpg?size=1280x960&amp;quality=95&amp;sign=c6c1b5e90919814fafab0e09c48ac72e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5" y="1368165"/>
            <a:ext cx="3061196" cy="2295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s://sun9-79.userapi.com/impg/vJ6iq3FqvWGcschKR5LZmmmTQ7LxrcQ9MJPZtw/pg8GSDhB8kc.jpg?size=2560x1920&amp;quality=95&amp;sign=5714ca0bdd5a0cb023025bc425155522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16" y="3830303"/>
            <a:ext cx="3468908" cy="2601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4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754816" y="94922"/>
            <a:ext cx="11049000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Информирование жителей через информационные ресурсы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2" name="AutoShape 2" descr="blob:https://web.whatsapp.com/4ae1cbe5-ff34-4279-9f59-28764112c0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307975" y="5076508"/>
            <a:ext cx="5609802" cy="171481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Информационные стенды – 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На территории района размещено 23 уличных стенда и 10 информационных стендов на территории спортивных площадок.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Наполняемость происходит на регулярной основе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341718" y="3283257"/>
            <a:ext cx="5609802" cy="1548305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Социальные сети – 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Управа района имеет 3 официальные странички: </a:t>
            </a:r>
            <a:r>
              <a:rPr lang="en-US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Telegram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VK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, Одноклассники.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Поступило более 800 замечаний и предложений от жителей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07975" y="1166402"/>
            <a:ext cx="5609802" cy="179324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Интернет ресурсы – 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Основная информация о районе, об основных направлениях деятельности размещается в ежедневном режиме на официальном сайте управы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Rostokino.mos.ru</a:t>
            </a:r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За 2023 год размещено более 1050 публикаций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9323" t="11204" r="19479" b="6389"/>
          <a:stretch/>
        </p:blipFill>
        <p:spPr>
          <a:xfrm>
            <a:off x="6960419" y="1091476"/>
            <a:ext cx="2724151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2770016" y="3859336"/>
            <a:ext cx="1868486" cy="238839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Telegram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23" y="5076508"/>
            <a:ext cx="1495250" cy="1495250"/>
          </a:xfrm>
          <a:prstGeom prst="rect">
            <a:avLst/>
          </a:prstGeom>
        </p:spPr>
      </p:pic>
      <p:sp>
        <p:nvSpPr>
          <p:cNvPr id="18" name="Блок-схема: альтернативный процесс 17"/>
          <p:cNvSpPr/>
          <p:nvPr/>
        </p:nvSpPr>
        <p:spPr>
          <a:xfrm>
            <a:off x="8442067" y="5695078"/>
            <a:ext cx="1868486" cy="238839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VK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7" y="3182191"/>
            <a:ext cx="1671775" cy="16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https://sun9-10.userapi.com/impg/dpnffuAji4StMSvAOYGUtWUGen9qnOaqs2vbHQ/hW7zixulMRY.jpg?size=1024x674&amp;quality=95&amp;sign=799948f36410fb71e684ed87d515188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4714007"/>
            <a:ext cx="3098082" cy="2039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s://sun9-25.userapi.com/impg/M3qgDD6kEsN3t0e3QaYq00iSx65Ppas8dZssjw/mJNIRG9TZVg.jpg?size=1280x898&amp;quality=95&amp;sign=f5a8edff5db2ea699ec9366096df087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82" y="3271276"/>
            <a:ext cx="3133766" cy="2198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1658164" y="94922"/>
            <a:ext cx="10145651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Работа с общественными организациями и общественными советниками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2" name="AutoShape 2" descr="blob:https://web.whatsapp.com/4ae1cbe5-ff34-4279-9f59-28764112c0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6375400" y="4714007"/>
            <a:ext cx="5609802" cy="171481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Проведено более 40 мероприятий, как в очной, так и в онлайн форме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375400" y="3649972"/>
            <a:ext cx="5609802" cy="612466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В районе 155 общественных советников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375400" y="1405156"/>
            <a:ext cx="5609802" cy="179324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Работает: 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9 общественных организаций, более 2000 человек.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3 помещения: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Проспект Мира, д. 163 к. 1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Ул. С. Эйзенштейна, д. 6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Будайский</a:t>
            </a:r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проезд, 7, корп. 2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8674" name="Picture 2" descr="https://sun9-48.userapi.com/impg/V01SETOuiEXAqF761IyQgOpfrrvwz2QxQesEBg/XtiJS-FdlD4.jpg?size=1280x960&amp;quality=95&amp;sign=c5ae7c4a13d0aba7b15b6ded2ac60b11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300221"/>
            <a:ext cx="3635809" cy="272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1658164" y="94922"/>
            <a:ext cx="10145651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Призыв граждан на военную службу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2" name="AutoShape 2" descr="blob:https://web.whatsapp.com/4ae1cbe5-ff34-4279-9f59-28764112c0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3205849" y="3960967"/>
            <a:ext cx="5609802" cy="171481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Голосование избирателей организовано: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6 участковых избирательных комиссий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4 места голосования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4165176" y="1000125"/>
            <a:ext cx="3691149" cy="3810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Призвано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3" name="Прямая со стрелкой 2"/>
          <p:cNvCxnSpPr>
            <a:stCxn id="15" idx="2"/>
          </p:cNvCxnSpPr>
          <p:nvPr/>
        </p:nvCxnSpPr>
        <p:spPr>
          <a:xfrm flipH="1">
            <a:off x="5489152" y="1381125"/>
            <a:ext cx="521599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010750" y="1362075"/>
            <a:ext cx="437675" cy="40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Блок-схема: альтернативный процесс 17"/>
          <p:cNvSpPr/>
          <p:nvPr/>
        </p:nvSpPr>
        <p:spPr>
          <a:xfrm>
            <a:off x="4450925" y="1781175"/>
            <a:ext cx="1503150" cy="8763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Весенний призыв – 20 человек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6079700" y="1790266"/>
            <a:ext cx="1503150" cy="8763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Осенний призыв – 21 человек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1156761" y="2789944"/>
            <a:ext cx="10145651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Проведение и организация выборов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30722" name="Picture 2" descr="https://gkob1.ru/wp-content/uploads/2023/08/img-20230811-wa0001-1200x6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" y="4947520"/>
            <a:ext cx="3170240" cy="176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pz-city.ru/images/2021/04/8d5ea8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25" y="923044"/>
            <a:ext cx="2336928" cy="2012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1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1658164" y="94922"/>
            <a:ext cx="10145651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Работа с обращениями граждан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2" name="AutoShape 2" descr="blob:https://web.whatsapp.com/4ae1cbe5-ff34-4279-9f59-28764112c0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5" name="Блок-схема: альтернативный процесс 14"/>
          <p:cNvSpPr/>
          <p:nvPr/>
        </p:nvSpPr>
        <p:spPr>
          <a:xfrm>
            <a:off x="1716775" y="971550"/>
            <a:ext cx="3691149" cy="3810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618 обращений за 2023 год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3" name="Прямая со стрелкой 2"/>
          <p:cNvCxnSpPr>
            <a:stCxn id="15" idx="2"/>
          </p:cNvCxnSpPr>
          <p:nvPr/>
        </p:nvCxnSpPr>
        <p:spPr>
          <a:xfrm flipH="1">
            <a:off x="5489152" y="1381125"/>
            <a:ext cx="521599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010750" y="1362075"/>
            <a:ext cx="437675" cy="40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69025094"/>
              </p:ext>
            </p:extLst>
          </p:nvPr>
        </p:nvGraphicFramePr>
        <p:xfrm>
          <a:off x="-501650" y="136207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Блок-схема: альтернативный процесс 18"/>
          <p:cNvSpPr/>
          <p:nvPr/>
        </p:nvSpPr>
        <p:spPr>
          <a:xfrm>
            <a:off x="7184125" y="2133600"/>
            <a:ext cx="3691149" cy="89535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На горячую линию поступило – 11 обращений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7184125" y="3867150"/>
            <a:ext cx="3691149" cy="89535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Личный прием главы управы – обратилось 83 человека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28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9">
            <a:extLst>
              <a:ext uri="{FF2B5EF4-FFF2-40B4-BE49-F238E27FC236}">
                <a16:creationId xmlns:a16="http://schemas.microsoft.com/office/drawing/2014/main" id="{529A222C-15DF-4D3A-8364-FA62996326A7}"/>
              </a:ext>
            </a:extLst>
          </p:cNvPr>
          <p:cNvSpPr txBox="1">
            <a:spLocks/>
          </p:cNvSpPr>
          <p:nvPr/>
        </p:nvSpPr>
        <p:spPr>
          <a:xfrm>
            <a:off x="1658164" y="94922"/>
            <a:ext cx="10145651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 Antiqua" panose="02040602050305030304" pitchFamily="18" charset="0"/>
              </a:rPr>
              <a:t>Взаимодействие с органами местного самоуправления</a:t>
            </a:r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12" name="AutoShape 2" descr="blob:https://web.whatsapp.com/4ae1cbe5-ff34-4279-9f59-28764112c0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6110974" y="1162050"/>
            <a:ext cx="5609802" cy="49530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Для организации взаимодействия органов исполнительной власти и местного самоуправления в течение года работал координационный Совет управы района, который провел 6 заседаний</a:t>
            </a:r>
          </a:p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В рамках еженедельного взаимодействия с подведомственными учреждениями проведено 35 оперативных совещаний главы управы.</a:t>
            </a:r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31748" name="Picture 4" descr="https://sun9-79.userapi.com/impg/EiqnKT5eVcQ8H__giZPWebBzotc2arcDXzcMEw/WAwRdHtV7Z8.jpg?size=1280x720&amp;quality=95&amp;sign=72419e2d175fb9dd088cecc407d08084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64" y="3938587"/>
            <a:ext cx="4411134" cy="2481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b="13056"/>
          <a:stretch/>
        </p:blipFill>
        <p:spPr>
          <a:xfrm>
            <a:off x="460375" y="1174995"/>
            <a:ext cx="3530600" cy="285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1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Герб Москвы — Википедия">
            <a:extLst>
              <a:ext uri="{FF2B5EF4-FFF2-40B4-BE49-F238E27FC236}">
                <a16:creationId xmlns:a16="http://schemas.microsoft.com/office/drawing/2014/main" id="{668D2B57-5E80-4017-B576-43F1DC052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77573" y="4972314"/>
            <a:ext cx="4740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Управа района </a:t>
            </a:r>
            <a:r>
              <a:rPr lang="ru-RU" dirty="0" err="1" smtClean="0">
                <a:latin typeface="Book Antiqua" panose="02040602050305030304" pitchFamily="18" charset="0"/>
              </a:rPr>
              <a:t>Ростокино</a:t>
            </a:r>
            <a:r>
              <a:rPr lang="ru-RU" dirty="0" smtClean="0">
                <a:latin typeface="Book Antiqua" panose="02040602050305030304" pitchFamily="18" charset="0"/>
              </a:rPr>
              <a:t> </a:t>
            </a:r>
            <a:r>
              <a:rPr lang="ru-RU" dirty="0">
                <a:latin typeface="Book Antiqua" panose="02040602050305030304" pitchFamily="18" charset="0"/>
              </a:rPr>
              <a:t>города Москвы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" y="3763255"/>
            <a:ext cx="4562669" cy="2566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6" y="989849"/>
            <a:ext cx="3022990" cy="253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62" y="108069"/>
            <a:ext cx="4186387" cy="3139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820452" y="6348055"/>
            <a:ext cx="597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#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НАШЕ ЛЮБИМОЕ РОСТОКИНО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546" y="2876907"/>
            <a:ext cx="6279020" cy="3139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25" y="3266158"/>
            <a:ext cx="4146784" cy="311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366" y="124690"/>
            <a:ext cx="2356101" cy="314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49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905" y="1461586"/>
            <a:ext cx="3940954" cy="533032"/>
          </a:xfrm>
        </p:spPr>
        <p:txBody>
          <a:bodyPr rtlCol="0">
            <a:noAutofit/>
          </a:bodyPr>
          <a:lstStyle/>
          <a:p>
            <a:pPr rtl="0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Темы отчёта:</a:t>
            </a:r>
          </a:p>
        </p:txBody>
      </p:sp>
      <p:pic>
        <p:nvPicPr>
          <p:cNvPr id="38" name="Picture 2" descr="Герб Москвы — Википедия">
            <a:extLst>
              <a:ext uri="{FF2B5EF4-FFF2-40B4-BE49-F238E27FC236}">
                <a16:creationId xmlns:a16="http://schemas.microsoft.com/office/drawing/2014/main" id="{3CDBDFA1-DB6B-4627-A72F-F1915B5A7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27EC06F-474E-4085-AC2B-EA0D54EEE27E}"/>
              </a:ext>
            </a:extLst>
          </p:cNvPr>
          <p:cNvGrpSpPr/>
          <p:nvPr/>
        </p:nvGrpSpPr>
        <p:grpSpPr>
          <a:xfrm>
            <a:off x="754816" y="2473116"/>
            <a:ext cx="6660399" cy="3187481"/>
            <a:chOff x="518433" y="2289832"/>
            <a:chExt cx="6660399" cy="3187481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F8962A7C-1B0E-43A0-8039-E55D5CAA91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518433" y="2289832"/>
              <a:ext cx="6303209" cy="1502522"/>
              <a:chOff x="518433" y="2100066"/>
              <a:chExt cx="6303209" cy="1502522"/>
            </a:xfrm>
          </p:grpSpPr>
          <p:grpSp>
            <p:nvGrpSpPr>
              <p:cNvPr id="61" name="Группа 60">
                <a:extLst>
                  <a:ext uri="{FF2B5EF4-FFF2-40B4-BE49-F238E27FC236}">
                    <a16:creationId xmlns:a16="http://schemas.microsoft.com/office/drawing/2014/main" id="{A86CA1E2-5E9B-429C-B654-ED5D8D1FC472}"/>
                  </a:ext>
                </a:extLst>
              </p:cNvPr>
              <p:cNvGrpSpPr/>
              <p:nvPr/>
            </p:nvGrpSpPr>
            <p:grpSpPr>
              <a:xfrm>
                <a:off x="518433" y="2100066"/>
                <a:ext cx="6303209" cy="246978"/>
                <a:chOff x="518433" y="2259143"/>
                <a:chExt cx="6303209" cy="246978"/>
              </a:xfrm>
            </p:grpSpPr>
            <p:sp>
              <p:nvSpPr>
                <p:cNvPr id="71" name="Прямоугольник: Скругленные углы 5">
                  <a:extLst>
                    <a:ext uri="{FF2B5EF4-FFF2-40B4-BE49-F238E27FC236}">
                      <a16:creationId xmlns:a16="http://schemas.microsoft.com/office/drawing/2014/main" id="{4577A268-0BB7-4E9D-BE82-E37040AF96BC}"/>
                    </a:ext>
                  </a:extLst>
                </p:cNvPr>
                <p:cNvSpPr/>
                <p:nvPr/>
              </p:nvSpPr>
              <p:spPr>
                <a:xfrm>
                  <a:off x="518433" y="2273825"/>
                  <a:ext cx="443592" cy="232296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E0548497-E05A-4DEC-A0FA-0C12459C12B6}"/>
                    </a:ext>
                  </a:extLst>
                </p:cNvPr>
                <p:cNvSpPr/>
                <p:nvPr/>
              </p:nvSpPr>
              <p:spPr>
                <a:xfrm>
                  <a:off x="1092051" y="2259143"/>
                  <a:ext cx="5729591" cy="246221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rtl="0"/>
                  <a:r>
                    <a:rPr lang="ru-RU" sz="1600" i="1" dirty="0" smtClean="0">
                      <a:latin typeface="+mj-lt"/>
                      <a:cs typeface="Segoe UI" panose="020B0502040204020203" pitchFamily="34" charset="0"/>
                    </a:rPr>
                    <a:t>Жилищно-коммунальное хозяйство и благоустройство</a:t>
                  </a:r>
                  <a:endParaRPr lang="ru-RU" sz="1600" i="1" dirty="0">
                    <a:latin typeface="+mj-lt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64" name="Группа 63">
                <a:extLst>
                  <a:ext uri="{FF2B5EF4-FFF2-40B4-BE49-F238E27FC236}">
                    <a16:creationId xmlns:a16="http://schemas.microsoft.com/office/drawing/2014/main" id="{3C05DEDC-F575-4BC3-AE2C-8A9D0EBBFDAE}"/>
                  </a:ext>
                </a:extLst>
              </p:cNvPr>
              <p:cNvGrpSpPr/>
              <p:nvPr/>
            </p:nvGrpSpPr>
            <p:grpSpPr>
              <a:xfrm>
                <a:off x="518433" y="2474467"/>
                <a:ext cx="5969393" cy="1128121"/>
                <a:chOff x="518433" y="2010578"/>
                <a:chExt cx="5969393" cy="1128121"/>
              </a:xfrm>
            </p:grpSpPr>
            <p:sp>
              <p:nvSpPr>
                <p:cNvPr id="65" name="Прямоугольник: Скругленные углы 12">
                  <a:extLst>
                    <a:ext uri="{FF2B5EF4-FFF2-40B4-BE49-F238E27FC236}">
                      <a16:creationId xmlns:a16="http://schemas.microsoft.com/office/drawing/2014/main" id="{FAE4F69F-86A8-4286-82A2-203772ADBCD8}"/>
                    </a:ext>
                  </a:extLst>
                </p:cNvPr>
                <p:cNvSpPr/>
                <p:nvPr/>
              </p:nvSpPr>
              <p:spPr>
                <a:xfrm>
                  <a:off x="518433" y="2010578"/>
                  <a:ext cx="443592" cy="232296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Прямоугольник 65">
                  <a:extLst>
                    <a:ext uri="{FF2B5EF4-FFF2-40B4-BE49-F238E27FC236}">
                      <a16:creationId xmlns:a16="http://schemas.microsoft.com/office/drawing/2014/main" id="{D1DA8095-469B-412D-A0F5-4A7804EE89C3}"/>
                    </a:ext>
                  </a:extLst>
                </p:cNvPr>
                <p:cNvSpPr/>
                <p:nvPr/>
              </p:nvSpPr>
              <p:spPr>
                <a:xfrm>
                  <a:off x="1091611" y="2892478"/>
                  <a:ext cx="5396215" cy="246221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rtl="0"/>
                  <a:r>
                    <a:rPr lang="ru-RU" sz="1600" i="1" dirty="0" smtClean="0">
                      <a:latin typeface="+mj-lt"/>
                      <a:cs typeface="Segoe UI" panose="020B0502040204020203" pitchFamily="34" charset="0"/>
                    </a:rPr>
                    <a:t>Сфера торговли и услуг</a:t>
                  </a:r>
                  <a:endParaRPr lang="ru-RU" sz="1600" i="1" dirty="0">
                    <a:latin typeface="+mj-lt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3D695D6C-84F8-40F1-B785-53D16740A3FF}"/>
                </a:ext>
              </a:extLst>
            </p:cNvPr>
            <p:cNvSpPr/>
            <p:nvPr/>
          </p:nvSpPr>
          <p:spPr>
            <a:xfrm>
              <a:off x="1091611" y="3870679"/>
              <a:ext cx="3536195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ru-RU" sz="1600" i="1" dirty="0" smtClean="0">
                  <a:latin typeface="+mj-lt"/>
                  <a:cs typeface="Segoe UI" panose="020B0502040204020203" pitchFamily="34" charset="0"/>
                </a:rPr>
                <a:t>Развитие социальной сферы</a:t>
              </a:r>
              <a:endParaRPr lang="ru-RU" sz="1600" i="1" dirty="0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0710593D-43F0-48C0-A349-79775631A43F}"/>
                </a:ext>
              </a:extLst>
            </p:cNvPr>
            <p:cNvSpPr/>
            <p:nvPr/>
          </p:nvSpPr>
          <p:spPr>
            <a:xfrm>
              <a:off x="1091611" y="4162138"/>
              <a:ext cx="3536195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ru-RU" sz="1600" i="1" dirty="0">
                  <a:latin typeface="+mj-lt"/>
                  <a:cs typeface="Segoe UI" panose="020B0502040204020203" pitchFamily="34" charset="0"/>
                </a:rPr>
                <a:t>Спорт и досуг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F0FFD1B8-20B8-4BF0-9CEE-412CD3E72A12}"/>
                </a:ext>
              </a:extLst>
            </p:cNvPr>
            <p:cNvSpPr/>
            <p:nvPr/>
          </p:nvSpPr>
          <p:spPr>
            <a:xfrm>
              <a:off x="1091611" y="5231092"/>
              <a:ext cx="3536195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ru-RU" sz="1600" i="1" dirty="0">
                  <a:latin typeface="+mj-lt"/>
                  <a:cs typeface="Segoe UI" panose="020B0502040204020203" pitchFamily="34" charset="0"/>
                </a:rPr>
                <a:t>Работа с населением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93E1EEE4-08C6-4FC9-98F3-03FA72AC7B02}"/>
                </a:ext>
              </a:extLst>
            </p:cNvPr>
            <p:cNvSpPr/>
            <p:nvPr/>
          </p:nvSpPr>
          <p:spPr>
            <a:xfrm>
              <a:off x="1091611" y="4875559"/>
              <a:ext cx="3536195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ru-RU" sz="1600" i="1" dirty="0">
                  <a:latin typeface="+mj-lt"/>
                  <a:cs typeface="Segoe UI" panose="020B0502040204020203" pitchFamily="34" charset="0"/>
                </a:rPr>
                <a:t>Информирование населения</a:t>
              </a:r>
            </a:p>
          </p:txBody>
        </p:sp>
        <p:sp>
          <p:nvSpPr>
            <p:cNvPr id="52" name="Прямоугольник: Скругленные углы 8">
              <a:extLst>
                <a:ext uri="{FF2B5EF4-FFF2-40B4-BE49-F238E27FC236}">
                  <a16:creationId xmlns:a16="http://schemas.microsoft.com/office/drawing/2014/main" id="{DA92AE23-12E4-4AE4-9B5A-F1BEE7FE409C}"/>
                </a:ext>
              </a:extLst>
            </p:cNvPr>
            <p:cNvSpPr/>
            <p:nvPr/>
          </p:nvSpPr>
          <p:spPr>
            <a:xfrm>
              <a:off x="523114" y="3548926"/>
              <a:ext cx="443592" cy="23229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3" name="Прямоугольник: Скругленные углы 8">
              <a:extLst>
                <a:ext uri="{FF2B5EF4-FFF2-40B4-BE49-F238E27FC236}">
                  <a16:creationId xmlns:a16="http://schemas.microsoft.com/office/drawing/2014/main" id="{EB1BA035-F169-493C-BE0A-8B6EB3D3CDC8}"/>
                </a:ext>
              </a:extLst>
            </p:cNvPr>
            <p:cNvSpPr/>
            <p:nvPr/>
          </p:nvSpPr>
          <p:spPr>
            <a:xfrm>
              <a:off x="523114" y="3855620"/>
              <a:ext cx="443592" cy="23229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4" name="Прямоугольник: Скругленные углы 8">
              <a:extLst>
                <a:ext uri="{FF2B5EF4-FFF2-40B4-BE49-F238E27FC236}">
                  <a16:creationId xmlns:a16="http://schemas.microsoft.com/office/drawing/2014/main" id="{41FEA6F3-EF70-4862-8AD3-5788E23E11CE}"/>
                </a:ext>
              </a:extLst>
            </p:cNvPr>
            <p:cNvSpPr/>
            <p:nvPr/>
          </p:nvSpPr>
          <p:spPr>
            <a:xfrm>
              <a:off x="523114" y="4162314"/>
              <a:ext cx="443592" cy="23229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4DB8BCA1-1714-4B4B-92EF-CD2BE4B04137}"/>
                </a:ext>
              </a:extLst>
            </p:cNvPr>
            <p:cNvSpPr/>
            <p:nvPr/>
          </p:nvSpPr>
          <p:spPr>
            <a:xfrm>
              <a:off x="1091611" y="2649230"/>
              <a:ext cx="3536195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ru-RU" sz="1600" i="1" dirty="0">
                  <a:latin typeface="+mj-lt"/>
                  <a:cs typeface="Segoe UI" panose="020B0502040204020203" pitchFamily="34" charset="0"/>
                </a:rPr>
                <a:t>Многоквартирные дома</a:t>
              </a: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5520F249-C674-41F5-A999-A3C03FCDA614}"/>
                </a:ext>
              </a:extLst>
            </p:cNvPr>
            <p:cNvSpPr/>
            <p:nvPr/>
          </p:nvSpPr>
          <p:spPr>
            <a:xfrm>
              <a:off x="1091611" y="2960018"/>
              <a:ext cx="6087221" cy="49244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ru-RU" sz="1600" i="1" dirty="0">
                  <a:latin typeface="+mj-lt"/>
                  <a:cs typeface="Segoe UI" panose="020B0502040204020203" pitchFamily="34" charset="0"/>
                </a:rPr>
                <a:t>Развитие улично-дорожной сети и транспортной доступности</a:t>
              </a:r>
            </a:p>
          </p:txBody>
        </p:sp>
        <p:sp>
          <p:nvSpPr>
            <p:cNvPr id="59" name="Прямоугольник: Скругленные углы 8">
              <a:extLst>
                <a:ext uri="{FF2B5EF4-FFF2-40B4-BE49-F238E27FC236}">
                  <a16:creationId xmlns:a16="http://schemas.microsoft.com/office/drawing/2014/main" id="{149941BA-35A8-4DA0-8333-DD24A1128779}"/>
                </a:ext>
              </a:extLst>
            </p:cNvPr>
            <p:cNvSpPr/>
            <p:nvPr/>
          </p:nvSpPr>
          <p:spPr>
            <a:xfrm>
              <a:off x="531194" y="4517525"/>
              <a:ext cx="443592" cy="23229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60" name="Прямоугольник: Скругленные углы 8">
              <a:extLst>
                <a:ext uri="{FF2B5EF4-FFF2-40B4-BE49-F238E27FC236}">
                  <a16:creationId xmlns:a16="http://schemas.microsoft.com/office/drawing/2014/main" id="{5107C586-4099-4744-8315-2BE9A835DBFE}"/>
                </a:ext>
              </a:extLst>
            </p:cNvPr>
            <p:cNvSpPr/>
            <p:nvPr/>
          </p:nvSpPr>
          <p:spPr>
            <a:xfrm>
              <a:off x="531194" y="4872911"/>
              <a:ext cx="443592" cy="23229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94" y="1187573"/>
            <a:ext cx="4691059" cy="469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Прямоугольник: Скругленные углы 8">
            <a:extLst>
              <a:ext uri="{FF2B5EF4-FFF2-40B4-BE49-F238E27FC236}">
                <a16:creationId xmlns:a16="http://schemas.microsoft.com/office/drawing/2014/main" id="{EEEC41AB-CA99-4D97-B641-EEA07CEFE007}"/>
              </a:ext>
            </a:extLst>
          </p:cNvPr>
          <p:cNvSpPr/>
          <p:nvPr/>
        </p:nvSpPr>
        <p:spPr>
          <a:xfrm>
            <a:off x="767577" y="3254095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D695D6C-84F8-40F1-B785-53D16740A3FF}"/>
              </a:ext>
            </a:extLst>
          </p:cNvPr>
          <p:cNvSpPr/>
          <p:nvPr/>
        </p:nvSpPr>
        <p:spPr>
          <a:xfrm>
            <a:off x="1327994" y="4719695"/>
            <a:ext cx="5825275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i="1" dirty="0" smtClean="0">
                <a:latin typeface="+mj-lt"/>
                <a:cs typeface="Segoe UI" panose="020B0502040204020203" pitchFamily="34" charset="0"/>
              </a:rPr>
              <a:t>Взаимодействие с органами местного самоуправления</a:t>
            </a:r>
            <a:endParaRPr lang="ru-RU" sz="1600" i="1" dirty="0"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8" y="952"/>
            <a:ext cx="751808" cy="942023"/>
          </a:xfrm>
          <a:prstGeom prst="rect">
            <a:avLst/>
          </a:prstGeom>
        </p:spPr>
      </p:pic>
      <p:sp>
        <p:nvSpPr>
          <p:cNvPr id="76" name="Прямоугольник: Скругленные углы 8">
            <a:extLst>
              <a:ext uri="{FF2B5EF4-FFF2-40B4-BE49-F238E27FC236}">
                <a16:creationId xmlns:a16="http://schemas.microsoft.com/office/drawing/2014/main" id="{5107C586-4099-4744-8315-2BE9A835DBFE}"/>
              </a:ext>
            </a:extLst>
          </p:cNvPr>
          <p:cNvSpPr/>
          <p:nvPr/>
        </p:nvSpPr>
        <p:spPr>
          <a:xfrm>
            <a:off x="767577" y="5414376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альтернативный процесс 19"/>
          <p:cNvSpPr/>
          <p:nvPr/>
        </p:nvSpPr>
        <p:spPr>
          <a:xfrm>
            <a:off x="4220298" y="2549190"/>
            <a:ext cx="3999055" cy="3245439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131274" y="1840911"/>
            <a:ext cx="3999055" cy="4856319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39">
            <a:extLst>
              <a:ext uri="{FF2B5EF4-FFF2-40B4-BE49-F238E27FC236}">
                <a16:creationId xmlns:a16="http://schemas.microsoft.com/office/drawing/2014/main" id="{16AA3D7A-4FF0-4395-BE22-A0F01FB2943B}"/>
              </a:ext>
            </a:extLst>
          </p:cNvPr>
          <p:cNvSpPr txBox="1">
            <a:spLocks/>
          </p:cNvSpPr>
          <p:nvPr/>
        </p:nvSpPr>
        <p:spPr>
          <a:xfrm>
            <a:off x="893758" y="190007"/>
            <a:ext cx="10145717" cy="754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indent="450215" algn="ctr"/>
            <a:r>
              <a:rPr lang="ru-RU" sz="24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БЛАГОУСТРОЙСТВО В СФЕРЕ ЖИЛИЩНО-КОММУНАЛЬНОГО ХОЗЯЙСТВА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0C5D8861-BC5E-4707-95AB-853B0501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428704" y="2051217"/>
            <a:ext cx="3430391" cy="42473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омплексное благоустройство дворовых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территория </a:t>
            </a:r>
            <a:r>
              <a:rPr lang="ru-RU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800" b="1" u="sng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sz="1800" u="sng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адресам</a:t>
            </a:r>
            <a:r>
              <a:rPr lang="ru-RU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Сельскохозяйственная ул., </a:t>
            </a:r>
          </a:p>
          <a:p>
            <a:pPr algn="just"/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 . 11 к. 2;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Сельскохозяйственная ул., </a:t>
            </a:r>
          </a:p>
          <a:p>
            <a:pPr algn="just"/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д. 11 к. 3;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Сельскохозяйственная ул., </a:t>
            </a:r>
          </a:p>
          <a:p>
            <a:pPr algn="just"/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д. 11 к. 4;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С. Эйзенштейна, д. 6;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С. Эйзенштейна, д. 6 к. 3.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Ремонт асфальтобетонного покрытия с заменой бортового камня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u="sng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Проспект Мира, д. 183</a:t>
            </a:r>
            <a:endParaRPr lang="ru-RU" sz="1800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594806-38B1-4D52-8EC5-DBEB3E848CAE}"/>
              </a:ext>
            </a:extLst>
          </p:cNvPr>
          <p:cNvSpPr txBox="1"/>
          <p:nvPr/>
        </p:nvSpPr>
        <p:spPr>
          <a:xfrm>
            <a:off x="754816" y="1009914"/>
            <a:ext cx="11141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24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24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году в районе </a:t>
            </a:r>
            <a:r>
              <a:rPr lang="ru-RU" sz="2400" dirty="0" err="1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Ростокино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было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выполнено, за счет доведенных лимитов по средствам стимулирования управы в сумме 38 466 100 руб.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4320084" y="2879249"/>
            <a:ext cx="3799485" cy="2585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Выполнен текущий ремонт дворовых территорий:</a:t>
            </a:r>
            <a:endParaRPr lang="ru-RU" u="sng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Детская площадка – Бажова, д. 3;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Замена МАФ на территории сквера по ул. Бажова;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Реконструкция 17 контейнерных площадок;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Ремонт газонов общей площадью 6180 м2;</a:t>
            </a:r>
            <a:endParaRPr lang="ru-RU" sz="1800" u="sng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8" y="952"/>
            <a:ext cx="751808" cy="9420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 r="3593" b="8055"/>
          <a:stretch/>
        </p:blipFill>
        <p:spPr>
          <a:xfrm>
            <a:off x="8347785" y="1840911"/>
            <a:ext cx="3648726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2361" r="2917" b="4305"/>
          <a:stretch/>
        </p:blipFill>
        <p:spPr>
          <a:xfrm>
            <a:off x="8390177" y="4400109"/>
            <a:ext cx="3563942" cy="245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14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39">
            <a:extLst>
              <a:ext uri="{FF2B5EF4-FFF2-40B4-BE49-F238E27FC236}">
                <a16:creationId xmlns:a16="http://schemas.microsoft.com/office/drawing/2014/main" id="{16AA3D7A-4FF0-4395-BE22-A0F01FB2943B}"/>
              </a:ext>
            </a:extLst>
          </p:cNvPr>
          <p:cNvSpPr txBox="1">
            <a:spLocks/>
          </p:cNvSpPr>
          <p:nvPr/>
        </p:nvSpPr>
        <p:spPr>
          <a:xfrm>
            <a:off x="893758" y="190007"/>
            <a:ext cx="10145717" cy="754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indent="450215" algn="ctr"/>
            <a:r>
              <a:rPr lang="ru-RU" sz="24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В СФЕРЕ ЖИЛИЩНО-КОММУНАЛЬНОГО ХОЗЯЙСТВА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0C5D8861-BC5E-4707-95AB-853B0501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8" y="952"/>
            <a:ext cx="751808" cy="9420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16" y="1359114"/>
            <a:ext cx="2569599" cy="342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5" b="12386"/>
          <a:stretch/>
        </p:blipFill>
        <p:spPr>
          <a:xfrm>
            <a:off x="9118899" y="1667610"/>
            <a:ext cx="2971205" cy="280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57" y="2126636"/>
            <a:ext cx="50292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52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ок-схема: альтернативный процесс 12"/>
          <p:cNvSpPr/>
          <p:nvPr/>
        </p:nvSpPr>
        <p:spPr>
          <a:xfrm>
            <a:off x="98622" y="1097962"/>
            <a:ext cx="11983449" cy="2454864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39">
            <a:extLst>
              <a:ext uri="{FF2B5EF4-FFF2-40B4-BE49-F238E27FC236}">
                <a16:creationId xmlns:a16="http://schemas.microsoft.com/office/drawing/2014/main" id="{5F7AF630-B607-49CA-8CDA-60BE1856F584}"/>
              </a:ext>
            </a:extLst>
          </p:cNvPr>
          <p:cNvSpPr txBox="1">
            <a:spLocks/>
          </p:cNvSpPr>
          <p:nvPr/>
        </p:nvSpPr>
        <p:spPr>
          <a:xfrm>
            <a:off x="1461697" y="93533"/>
            <a:ext cx="10368353" cy="905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программы комплексной схемы организации дорожного движения (КСОДД) 2023 </a:t>
            </a:r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года выполнены </a:t>
            </a:r>
            <a:r>
              <a:rPr lang="ru-RU" sz="20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следующие </a:t>
            </a:r>
            <a:r>
              <a:rPr lang="ru-RU" sz="20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работы:</a:t>
            </a:r>
            <a:endParaRPr lang="ru-RU" sz="2000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F82DC-1A1A-4532-902D-32AC17E58162}"/>
              </a:ext>
            </a:extLst>
          </p:cNvPr>
          <p:cNvSpPr txBox="1"/>
          <p:nvPr/>
        </p:nvSpPr>
        <p:spPr>
          <a:xfrm>
            <a:off x="212922" y="1214222"/>
            <a:ext cx="11617128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Проспект Мира, дублер (в районе дома 192) – устройство приподнятого пешеходного перехода</a:t>
            </a:r>
            <a:endParaRPr lang="ru-RU" sz="20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л. Сельскохозяйственная, д. 2 – устройство приподнятого пешеходного перехода</a:t>
            </a:r>
            <a:endParaRPr lang="ru-RU" sz="20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л. Сельскохозяйственная, д. 19 – устройство приподнятого пешеходного перехода</a:t>
            </a:r>
            <a:r>
              <a:rPr lang="ru-RU" sz="20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  </a:t>
            </a:r>
            <a:endParaRPr lang="ru-RU" sz="20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Проспект Мира, д. 165 – устройство искусственной дорожной неровности</a:t>
            </a:r>
            <a:endParaRPr lang="ru-RU" sz="20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2000" dirty="0" err="1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Будайская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 улица – устройство нерегулируемых пешеходных переходов с устройством нового и ремонтом имеющегося тротуара. </a:t>
            </a:r>
            <a:endParaRPr lang="ru-RU" sz="20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A81DE7C5-D188-4706-AB89-3C888D40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2" y="139048"/>
            <a:ext cx="607349" cy="7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atsApp Image 2023-10-02 at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3681412"/>
            <a:ext cx="3168649" cy="2376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WhatsApp Image 2023-10-02 at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58" y="3681411"/>
            <a:ext cx="3165257" cy="2376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WhatsApp Image 2023-10-02 at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662" y="3681411"/>
            <a:ext cx="3150013" cy="2365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53" y="65286"/>
            <a:ext cx="730871" cy="9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Блок-схема: альтернативный процесс 20"/>
          <p:cNvSpPr/>
          <p:nvPr/>
        </p:nvSpPr>
        <p:spPr>
          <a:xfrm>
            <a:off x="7535261" y="1035699"/>
            <a:ext cx="4547882" cy="4954554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39">
            <a:extLst>
              <a:ext uri="{FF2B5EF4-FFF2-40B4-BE49-F238E27FC236}">
                <a16:creationId xmlns:a16="http://schemas.microsoft.com/office/drawing/2014/main" id="{16AA3D7A-4FF0-4395-BE22-A0F01FB2943B}"/>
              </a:ext>
            </a:extLst>
          </p:cNvPr>
          <p:cNvSpPr txBox="1">
            <a:spLocks/>
          </p:cNvSpPr>
          <p:nvPr/>
        </p:nvSpPr>
        <p:spPr>
          <a:xfrm>
            <a:off x="893758" y="190007"/>
            <a:ext cx="10145717" cy="754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indent="450215" algn="ctr"/>
            <a:r>
              <a:rPr lang="ru-RU" sz="24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БЛАГОУСТРОЙСТВО В СФЕРЕ ЖИЛИЩНО-КОММУНАЛЬНОГО ХОЗЯЙСТВА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0C5D8861-BC5E-4707-95AB-853B0501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F232CD-36BC-4385-9D95-B26FD0FF5277}"/>
              </a:ext>
            </a:extLst>
          </p:cNvPr>
          <p:cNvSpPr txBox="1"/>
          <p:nvPr/>
        </p:nvSpPr>
        <p:spPr>
          <a:xfrm>
            <a:off x="7705503" y="1711584"/>
            <a:ext cx="4284334" cy="36933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емонт 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асфальтобетонного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покрытия большими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картами на сумму 12 590 100 руб.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i="1" u="sng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Будайский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проезд, д. 1;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Будайская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ул., д. 9;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Сельскохозяйственная ул., </a:t>
            </a:r>
          </a:p>
          <a:p>
            <a:pPr algn="just"/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д. 7/1;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С. Эйзенштейна, д. 6 к. 2 стр. 1;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С. Эйзенштейна, д. 6 к. 2 стр. 2;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С. Эйзенштейна, д. 6 к. 3;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8" y="952"/>
            <a:ext cx="751808" cy="9420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/>
          <a:stretch/>
        </p:blipFill>
        <p:spPr>
          <a:xfrm>
            <a:off x="410565" y="1296700"/>
            <a:ext cx="3416060" cy="2459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2"/>
          <a:stretch/>
        </p:blipFill>
        <p:spPr>
          <a:xfrm>
            <a:off x="580808" y="4210261"/>
            <a:ext cx="3075574" cy="2486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12" y="2526526"/>
            <a:ext cx="3356661" cy="252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43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Блок-схема: альтернативный процесс 35"/>
          <p:cNvSpPr/>
          <p:nvPr/>
        </p:nvSpPr>
        <p:spPr>
          <a:xfrm>
            <a:off x="128610" y="5797216"/>
            <a:ext cx="3924620" cy="95962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>
            <a:off x="128610" y="4205581"/>
            <a:ext cx="3924620" cy="1527883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128610" y="2801197"/>
            <a:ext cx="3924620" cy="1304034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128610" y="1884445"/>
            <a:ext cx="3924620" cy="827565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4124840" y="1884445"/>
            <a:ext cx="3924620" cy="315428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39">
            <a:extLst>
              <a:ext uri="{FF2B5EF4-FFF2-40B4-BE49-F238E27FC236}">
                <a16:creationId xmlns:a16="http://schemas.microsoft.com/office/drawing/2014/main" id="{16AA3D7A-4FF0-4395-BE22-A0F01FB2943B}"/>
              </a:ext>
            </a:extLst>
          </p:cNvPr>
          <p:cNvSpPr txBox="1">
            <a:spLocks/>
          </p:cNvSpPr>
          <p:nvPr/>
        </p:nvSpPr>
        <p:spPr>
          <a:xfrm>
            <a:off x="1032701" y="202803"/>
            <a:ext cx="9673399" cy="754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indent="450215" algn="ctr"/>
            <a:r>
              <a:rPr lang="ru-RU" sz="24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В СФЕРЕ ЖИЛИЩНО-КОММУНАЛЬНОГО ХОЗЯЙСТВА</a:t>
            </a:r>
            <a:endParaRPr lang="ru-RU" sz="2400" dirty="0">
              <a:solidFill>
                <a:srgbClr val="000000"/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Герб Москвы — Википедия">
            <a:extLst>
              <a:ext uri="{FF2B5EF4-FFF2-40B4-BE49-F238E27FC236}">
                <a16:creationId xmlns:a16="http://schemas.microsoft.com/office/drawing/2014/main" id="{0C5D8861-BC5E-4707-95AB-853B0501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2" y="124690"/>
            <a:ext cx="395287" cy="4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ерб Москвы — Википедия">
            <a:extLst>
              <a:ext uri="{FF2B5EF4-FFF2-40B4-BE49-F238E27FC236}">
                <a16:creationId xmlns:a16="http://schemas.microsoft.com/office/drawing/2014/main" id="{4C2A7659-E11F-40C1-BF41-9634108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4" y="100480"/>
            <a:ext cx="623542" cy="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Проект: Парк Яуза, Москва, Россия, 2020 г. | Punto Gro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191178" y="2052109"/>
            <a:ext cx="3799485" cy="6155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квартиры ребенка-сироты по адресу: </a:t>
            </a:r>
            <a:r>
              <a:rPr lang="ru-RU" sz="1700" u="sng" dirty="0" err="1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Будайский</a:t>
            </a:r>
            <a:r>
              <a:rPr lang="ru-RU" sz="1700" u="sng" dirty="0" smtClean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проезд, д. 4</a:t>
            </a:r>
            <a:endParaRPr lang="ru-RU" sz="1700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594806-38B1-4D52-8EC5-DBEB3E848CAE}"/>
              </a:ext>
            </a:extLst>
          </p:cNvPr>
          <p:cNvSpPr txBox="1"/>
          <p:nvPr/>
        </p:nvSpPr>
        <p:spPr>
          <a:xfrm>
            <a:off x="608209" y="1053448"/>
            <a:ext cx="11141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24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sz="24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в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программы социально-экономического развития района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Ростокино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было выполнено в сумме 3 275 100 руб.:</a:t>
            </a:r>
            <a:endParaRPr lang="ru-RU" sz="24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191178" y="2914587"/>
            <a:ext cx="3799485" cy="11387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квартиры многодетной </a:t>
            </a:r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семьи лица, призванного на военную службу по 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мобилизации по адресу: </a:t>
            </a:r>
            <a:r>
              <a:rPr lang="ru-RU" sz="1700" u="sng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проспект Мира, д. 188А</a:t>
            </a:r>
            <a:endParaRPr lang="ru-RU" sz="1700" u="sng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191178" y="4269332"/>
            <a:ext cx="3799485" cy="14003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Ремонт внутридомовых инженерных систем водоотведения (канализации) (выпуски и сборные трубопроводы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) по адресу: </a:t>
            </a:r>
            <a:r>
              <a:rPr lang="ru-RU" sz="1700" u="sng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ул. Малахитовая, д. 9</a:t>
            </a:r>
            <a:endParaRPr lang="ru-RU" sz="1700" u="sng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4429641" y="2052108"/>
            <a:ext cx="3418960" cy="27084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Ремонт общедомового оборудования, позволяющего обеспечить беспрепятственный доступ инвалидов и других лиц с ограничениями жизнедеятельности, включая подъемную 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платформу по адресу: </a:t>
            </a:r>
            <a:r>
              <a:rPr lang="ru-RU" sz="1700" u="sng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ул. Сельскохозяйственная, д. 18 корп. 3 подъезд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BAC093-555B-4788-A05A-AED93D5B61A3}"/>
              </a:ext>
            </a:extLst>
          </p:cNvPr>
          <p:cNvSpPr txBox="1"/>
          <p:nvPr/>
        </p:nvSpPr>
        <p:spPr>
          <a:xfrm>
            <a:off x="191178" y="5879672"/>
            <a:ext cx="3799485" cy="8771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Book Antiqua" panose="02040602050305030304" pitchFamily="18" charset="0"/>
                <a:cs typeface="Times New Roman" panose="02020603050405020304" pitchFamily="18" charset="0"/>
              </a:rPr>
              <a:t>Замена окон в местах общего пользования многоквартирного </a:t>
            </a:r>
            <a:r>
              <a:rPr lang="ru-RU" sz="17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дома по адресу: </a:t>
            </a:r>
            <a:r>
              <a:rPr lang="ru-RU" sz="1700" u="sng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ул. Бажова, д. 4</a:t>
            </a:r>
            <a:endParaRPr lang="ru-RU" sz="1700" u="sng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9" y="13741"/>
            <a:ext cx="764406" cy="9578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60" y="4053360"/>
            <a:ext cx="3566480" cy="267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06" y="1519708"/>
            <a:ext cx="1922234" cy="256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40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диночная линия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9045_TF22318419_Win32" id="{2A0A4826-E134-4E39-AB34-372E04BE17B3}" vid="{5D3708CC-AB2D-4043-A4D9-C2522E420099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E84A1C-2814-43A7-9448-348326113A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BA3906-9696-4247-AC0D-DD5C26B2A70A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71af3243-3dd4-4a8d-8c0d-dd76da1f02a5"/>
    <ds:schemaRef ds:uri="230e9df3-be65-4c73-a93b-d1236ebd677e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D446390-8521-40A2-A462-EA068123BED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20891</TotalTime>
  <Words>2057</Words>
  <Application>Microsoft Office PowerPoint</Application>
  <PresentationFormat>Широкоэкранный</PresentationFormat>
  <Paragraphs>357</Paragraphs>
  <Slides>39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Book Antiqua</vt:lpstr>
      <vt:lpstr>Bookman Old Style</vt:lpstr>
      <vt:lpstr>Calibri</vt:lpstr>
      <vt:lpstr>Segoe UI</vt:lpstr>
      <vt:lpstr>Symbol</vt:lpstr>
      <vt:lpstr>Tenorite</vt:lpstr>
      <vt:lpstr>Times New Roman</vt:lpstr>
      <vt:lpstr>Одиночная линия</vt:lpstr>
      <vt:lpstr>Презентация PowerPoint</vt:lpstr>
      <vt:lpstr>Ежегодное заслушивание отчёта главы управы района РОСТОКИНО города Москвы, о результатах деятельности управы района, в соответствии с Постановлением Правительства Москвы от 10.09.2012 №474-ПП, проводится ежегодно в первом квартале каждого года. В отчёт включаются сведения об основных направлениях деятельности управы района за отчётный год, в том числе:    О результатах выполнения комплексной программы развития района; О взаимодействии управы и жителей района по решению вопросов  социально-экономического развития. </vt:lpstr>
      <vt:lpstr>ХАРАКТЕРИСТИКА РАЙОНА</vt:lpstr>
      <vt:lpstr>Темы отчёта: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Lavrentyi Beria</dc:creator>
  <cp:lastModifiedBy>Жук Татьяна Юрьевна</cp:lastModifiedBy>
  <cp:revision>205</cp:revision>
  <cp:lastPrinted>2022-02-28T15:57:59Z</cp:lastPrinted>
  <dcterms:created xsi:type="dcterms:W3CDTF">2022-02-25T13:51:37Z</dcterms:created>
  <dcterms:modified xsi:type="dcterms:W3CDTF">2024-03-25T11:38:40Z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